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98" r:id="rId3"/>
    <p:sldId id="299" r:id="rId4"/>
    <p:sldId id="301" r:id="rId5"/>
    <p:sldId id="303" r:id="rId6"/>
    <p:sldId id="302" r:id="rId7"/>
    <p:sldId id="304" r:id="rId8"/>
    <p:sldId id="306" r:id="rId9"/>
    <p:sldId id="307" r:id="rId10"/>
    <p:sldId id="308" r:id="rId11"/>
    <p:sldId id="322" r:id="rId12"/>
    <p:sldId id="263" r:id="rId13"/>
    <p:sldId id="310" r:id="rId14"/>
    <p:sldId id="309" r:id="rId15"/>
    <p:sldId id="311" r:id="rId16"/>
    <p:sldId id="312" r:id="rId17"/>
    <p:sldId id="313" r:id="rId18"/>
    <p:sldId id="314" r:id="rId19"/>
    <p:sldId id="315" r:id="rId20"/>
    <p:sldId id="318" r:id="rId21"/>
    <p:sldId id="319" r:id="rId22"/>
    <p:sldId id="320" r:id="rId23"/>
    <p:sldId id="321" r:id="rId24"/>
    <p:sldId id="327" r:id="rId25"/>
    <p:sldId id="328" r:id="rId26"/>
    <p:sldId id="329" r:id="rId27"/>
    <p:sldId id="330" r:id="rId28"/>
    <p:sldId id="323" r:id="rId29"/>
    <p:sldId id="324" r:id="rId30"/>
    <p:sldId id="325" r:id="rId31"/>
    <p:sldId id="326" r:id="rId32"/>
    <p:sldId id="316" r:id="rId33"/>
    <p:sldId id="317" r:id="rId34"/>
    <p:sldId id="265" r:id="rId35"/>
    <p:sldId id="331" r:id="rId36"/>
  </p:sldIdLst>
  <p:sldSz cx="9144000" cy="5143500" type="screen16x9"/>
  <p:notesSz cx="6858000" cy="9144000"/>
  <p:embeddedFontLst>
    <p:embeddedFont>
      <p:font typeface="Exo 2" panose="020B0600000101010101" charset="0"/>
      <p:regular r:id="rId38"/>
      <p:bold r:id="rId39"/>
      <p:italic r:id="rId40"/>
      <p:boldItalic r:id="rId41"/>
    </p:embeddedFont>
    <p:embeddedFont>
      <p:font typeface="Fira Sans Extra Condensed Medium" panose="020B0600000101010101" charset="0"/>
      <p:regular r:id="rId42"/>
      <p:bold r:id="rId43"/>
      <p:italic r:id="rId44"/>
      <p:boldItalic r:id="rId45"/>
    </p:embeddedFont>
    <p:embeddedFont>
      <p:font typeface="Roboto Condensed" panose="020B0600000101010101" charset="0"/>
      <p:regular r:id="rId46"/>
      <p:bold r:id="rId47"/>
      <p:italic r:id="rId48"/>
      <p:boldItalic r:id="rId49"/>
    </p:embeddedFont>
    <p:embeddedFont>
      <p:font typeface="Roboto Condensed Light" panose="020B0600000101010101" charset="0"/>
      <p:regular r:id="rId50"/>
      <p:bold r:id="rId51"/>
      <p:italic r:id="rId52"/>
      <p:boldItalic r:id="rId53"/>
    </p:embeddedFont>
    <p:embeddedFont>
      <p:font typeface="Squada One" panose="020B0600000101010101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EB1A12-59E9-43FB-A5E7-77B89B16B2BF}">
  <a:tblStyle styleId="{E1EB1A12-59E9-43FB-A5E7-77B89B16B2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064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8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87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4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65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74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0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27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19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315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00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179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057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536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4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695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534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01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581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922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350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948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692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629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15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74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88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405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76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4" r:id="rId12"/>
    <p:sldLayoutId id="2147483667" r:id="rId13"/>
    <p:sldLayoutId id="2147483669" r:id="rId14"/>
    <p:sldLayoutId id="2147483670" r:id="rId15"/>
    <p:sldLayoutId id="214748367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Team: 404Error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Member: </a:t>
            </a:r>
            <a:r>
              <a:rPr lang="ko-KR" altLang="en-US" dirty="0"/>
              <a:t>김기현</a:t>
            </a:r>
            <a:r>
              <a:rPr lang="en-US" altLang="ko-KR" dirty="0"/>
              <a:t>, </a:t>
            </a:r>
            <a:r>
              <a:rPr lang="ko-KR" altLang="en-US" dirty="0"/>
              <a:t>김민경</a:t>
            </a:r>
            <a:r>
              <a:rPr lang="en-US" altLang="ko-KR" dirty="0"/>
              <a:t>, </a:t>
            </a:r>
            <a:r>
              <a:rPr lang="ko-KR" altLang="en-US" dirty="0" err="1"/>
              <a:t>유덕경</a:t>
            </a:r>
            <a:r>
              <a:rPr lang="en-US" altLang="ko-KR" dirty="0"/>
              <a:t>, </a:t>
            </a:r>
            <a:r>
              <a:rPr lang="ko-KR" altLang="en-US" dirty="0" err="1"/>
              <a:t>정영대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Working At Home</a:t>
            </a: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검증 절차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781115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특정 기능을 하기 위해서는 검증 절차를 거쳐야 한다</a:t>
            </a:r>
            <a:r>
              <a:rPr lang="en-US" altLang="ko-K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직접 노출금지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158211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모든 자원은 검증이후에 노출된다</a:t>
            </a:r>
            <a:r>
              <a:rPr lang="en-US" altLang="ko-K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개발시</a:t>
            </a:r>
            <a:r>
              <a:rPr lang="ko-KR" altLang="en-US" dirty="0"/>
              <a:t> 고려한 보안요소</a:t>
            </a:r>
            <a:endParaRPr dirty="0"/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stCxn id="202" idx="0"/>
            <a:endCxn id="203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stCxn id="205" idx="2"/>
            <a:endCxn id="206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707766" y="2596854"/>
            <a:ext cx="1728459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Working At Home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안전한 플랫폼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무결성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첫 데이터를 제외한 나머지 데이터는 서버가 책임진다</a:t>
            </a:r>
            <a:r>
              <a:rPr lang="en-US" altLang="ko-KR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46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>
            <a:spLocks noGrp="1"/>
          </p:cNvSpPr>
          <p:nvPr>
            <p:ph type="ctrTitle"/>
          </p:nvPr>
        </p:nvSpPr>
        <p:spPr>
          <a:xfrm>
            <a:off x="1964850" y="20986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보안 요소 </a:t>
            </a:r>
            <a:r>
              <a:rPr lang="en-US" altLang="ko-KR" dirty="0"/>
              <a:t>- </a:t>
            </a:r>
            <a:r>
              <a:rPr lang="ko-KR" altLang="en-US" dirty="0"/>
              <a:t>기능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6" y="991175"/>
            <a:ext cx="2574390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 생성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첫 관리자에 한해서만 이메일 만을 불러오고 나머지 정보들을 자동 또는 랜덤으로 배정한다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처음을 제외하고는 등록하지 않아 최초 관리자 계정의 유일성을 보장한다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3534A-0521-43E5-9772-F490F83C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8" y="1105870"/>
            <a:ext cx="4125022" cy="2931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121065" y="1044058"/>
            <a:ext cx="2574390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Nodemailer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임시 비밀번호와 인증번호 같이 직접 화면에 노출시켜 문제가 될 수 있는 것은 해당 계정 주인에게 직접  메일전송을 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51656-1C39-4744-AD32-466BA18C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5459"/>
            <a:ext cx="4535247" cy="30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6" y="991175"/>
            <a:ext cx="2574390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PassportJS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직접 정보를 입력 받지 않고 제 </a:t>
            </a:r>
            <a:r>
              <a:rPr lang="en-US" altLang="ko-KR" dirty="0"/>
              <a:t>3</a:t>
            </a:r>
            <a:r>
              <a:rPr lang="ko-KR" altLang="en-US" dirty="0"/>
              <a:t>자를 경유해 인증을 받는다</a:t>
            </a:r>
            <a:r>
              <a:rPr lang="en-US" altLang="ko-KR" dirty="0"/>
              <a:t>(Oauth2.0)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Scope</a:t>
            </a:r>
            <a:r>
              <a:rPr lang="ko-KR" altLang="en-US" dirty="0"/>
              <a:t>를 지정해서 사용자의 모든 정보가 넘어오지 않도록 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DD2B8E-B613-49E4-9890-D981281B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0" y="881096"/>
            <a:ext cx="3704598" cy="33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Express </a:t>
            </a:r>
            <a:r>
              <a:rPr lang="en-US" dirty="0" err="1"/>
              <a:t>mysql</a:t>
            </a:r>
            <a:r>
              <a:rPr lang="en-US" dirty="0"/>
              <a:t> session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세션은 메모리에 저장하는 것이 아니라 </a:t>
            </a:r>
            <a:r>
              <a:rPr lang="en-US" altLang="ko-KR" dirty="0"/>
              <a:t>MySQL</a:t>
            </a:r>
            <a:r>
              <a:rPr lang="ko-KR" altLang="en-US" dirty="0"/>
              <a:t>에 저장을 하여 보안을 챙겼다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세션을 </a:t>
            </a:r>
            <a:r>
              <a:rPr lang="en-US" altLang="ko-KR" dirty="0"/>
              <a:t>DB</a:t>
            </a:r>
            <a:r>
              <a:rPr lang="ko-KR" altLang="en-US" dirty="0"/>
              <a:t>에 저장하면서 무제한적인 세션 생성에 대해 메모리 과부하를 방지한다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8DB72-33F2-4ED3-BFDC-F722C4899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4379"/>
            <a:ext cx="4081328" cy="22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6" y="991175"/>
            <a:ext cx="2574390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BlackList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사용자가 의도적인 나쁜 행동을 했을 때 그를 막기위한 수단</a:t>
            </a: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나쁜 행동의 횟수에 따라</a:t>
            </a:r>
            <a:r>
              <a:rPr lang="en-US" altLang="ko-KR" dirty="0"/>
              <a:t>, IP</a:t>
            </a:r>
            <a:r>
              <a:rPr lang="ko-KR" altLang="en-US" dirty="0"/>
              <a:t>에 따라서 시간제 차단을 하고 지나치게 많은 횟수를 했을 때는 영구 차단을 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8E6A9-DDFD-43FD-A34F-A19D15E6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2" y="1368310"/>
            <a:ext cx="3861028" cy="27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식별자 할당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접속자의 세션에 각 권한에 따른 해시를 할당하여서 공격자에게 세션 자체에 쓰기 권한이 생길지라도 권한 문자를 할당하기 어렵게 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권한이 필요한 위치에서는 이 식별자와 로그인 여부 </a:t>
            </a:r>
            <a:r>
              <a:rPr lang="en-US" altLang="ko-KR" dirty="0"/>
              <a:t>2</a:t>
            </a:r>
            <a:r>
              <a:rPr lang="ko-KR" altLang="en-US" dirty="0"/>
              <a:t>가지로 권한을 파악한다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식별자는 서버를 </a:t>
            </a:r>
            <a:r>
              <a:rPr lang="ko-KR" altLang="en-US" dirty="0" err="1"/>
              <a:t>재시작할</a:t>
            </a:r>
            <a:r>
              <a:rPr lang="ko-KR" altLang="en-US" dirty="0"/>
              <a:t> 때 마다 랜덤하게 생성된다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D60C83-5C44-41B2-92C7-6E93243A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4058"/>
            <a:ext cx="4032159" cy="29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1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5" y="991175"/>
            <a:ext cx="2944953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</a:t>
            </a:r>
            <a:r>
              <a:rPr lang="ko-KR" altLang="en-US" dirty="0"/>
              <a:t>문자열 </a:t>
            </a:r>
            <a:r>
              <a:rPr lang="ko-KR" altLang="en-US" dirty="0" err="1"/>
              <a:t>생성기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랜덤 한 </a:t>
            </a:r>
            <a:r>
              <a:rPr lang="en-US" altLang="ko-KR" dirty="0"/>
              <a:t>Sha256 </a:t>
            </a:r>
            <a:r>
              <a:rPr lang="ko-KR" altLang="en-US" dirty="0"/>
              <a:t>생성을 위해 선행되는 랜덤생성기</a:t>
            </a: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랜덤 한 숫자로 </a:t>
            </a:r>
            <a:r>
              <a:rPr lang="en-US" altLang="ko-KR" dirty="0"/>
              <a:t>Sha256</a:t>
            </a:r>
            <a:r>
              <a:rPr lang="ko-KR" altLang="en-US" dirty="0"/>
              <a:t>으로 생성되는 해시 값보다 더 무작위로 생성된다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비밀번호</a:t>
            </a:r>
            <a:r>
              <a:rPr lang="en-US" altLang="ko-KR" dirty="0"/>
              <a:t>, Salt, </a:t>
            </a:r>
            <a:r>
              <a:rPr lang="ko-KR" altLang="en-US" dirty="0"/>
              <a:t>세션</a:t>
            </a:r>
            <a:r>
              <a:rPr lang="en-US" altLang="ko-KR" dirty="0"/>
              <a:t>ID </a:t>
            </a:r>
            <a:r>
              <a:rPr lang="ko-KR" altLang="en-US" dirty="0"/>
              <a:t>쿠키 암호화키</a:t>
            </a:r>
            <a:r>
              <a:rPr lang="en-US" altLang="ko-KR" dirty="0"/>
              <a:t>, </a:t>
            </a:r>
            <a:r>
              <a:rPr lang="ko-KR" altLang="en-US" dirty="0"/>
              <a:t>임시비밀번호 발급</a:t>
            </a:r>
            <a:r>
              <a:rPr lang="en-US" altLang="ko-KR" dirty="0"/>
              <a:t>, </a:t>
            </a:r>
            <a:r>
              <a:rPr lang="ko-KR" altLang="en-US" dirty="0"/>
              <a:t>사용자 식별자를 생성할 때 사용하여 보안성을 강화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0E7290-3CA6-4D21-8537-2733A9C0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3" y="1408531"/>
            <a:ext cx="3946117" cy="15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Express </a:t>
            </a:r>
            <a:r>
              <a:rPr lang="en-US" dirty="0" err="1"/>
              <a:t>mysql</a:t>
            </a:r>
            <a:r>
              <a:rPr lang="en-US" dirty="0"/>
              <a:t> session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세션은 메모리에 저장하는 것이 아니라 </a:t>
            </a:r>
            <a:r>
              <a:rPr lang="en-US" altLang="ko-KR" dirty="0"/>
              <a:t>MySQL</a:t>
            </a:r>
            <a:r>
              <a:rPr lang="ko-KR" altLang="en-US" dirty="0"/>
              <a:t>에 저장을 하여 보안을 챙겼다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세션을 </a:t>
            </a:r>
            <a:r>
              <a:rPr lang="en-US" altLang="ko-KR" dirty="0"/>
              <a:t>DB</a:t>
            </a:r>
            <a:r>
              <a:rPr lang="ko-KR" altLang="en-US" dirty="0"/>
              <a:t>에 저장하면서 무제한적인 세션생성에 메모리 과부하를 방지한다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D60C83-5C44-41B2-92C7-6E93243A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4058"/>
            <a:ext cx="4032159" cy="29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4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기술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보안 요소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82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5" y="991175"/>
            <a:ext cx="2944953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비디오 파일 접근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Static </a:t>
            </a:r>
            <a:r>
              <a:rPr lang="ko-KR" altLang="en-US" dirty="0" err="1"/>
              <a:t>풀더를</a:t>
            </a:r>
            <a:r>
              <a:rPr lang="ko-KR" altLang="en-US" dirty="0"/>
              <a:t> 사용하지 않기 위해 만든 컨트롤러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권한 검사가 끝난 경우에 대상파일을 </a:t>
            </a:r>
            <a:r>
              <a:rPr lang="en-US" altLang="ko-KR" dirty="0" err="1"/>
              <a:t>sendFile</a:t>
            </a:r>
            <a:r>
              <a:rPr lang="ko-KR" altLang="en-US" dirty="0"/>
              <a:t>을 통해서 전송해준다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9A830-C24C-4F41-8FC5-1E875AE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24" y="805283"/>
            <a:ext cx="4070958" cy="26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2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교차 </a:t>
            </a:r>
            <a:r>
              <a:rPr lang="en-US" altLang="ko-KR" dirty="0"/>
              <a:t>regex</a:t>
            </a:r>
            <a:r>
              <a:rPr lang="ko-KR" altLang="en-US" dirty="0"/>
              <a:t>검증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프론트에서 </a:t>
            </a:r>
            <a:r>
              <a:rPr lang="en-US" altLang="ko-KR" dirty="0"/>
              <a:t>pattern attribute</a:t>
            </a:r>
            <a:r>
              <a:rPr lang="ko-KR" altLang="en-US" dirty="0"/>
              <a:t>를 이용해서 등록한 패턴 검사를 서버에 전송이 된 후에도 동일하게 검사한다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서버에서 패턴검사를 통과했다는 것은 </a:t>
            </a:r>
            <a:r>
              <a:rPr lang="en-US" altLang="ko-KR" dirty="0"/>
              <a:t>html</a:t>
            </a:r>
            <a:r>
              <a:rPr lang="ko-KR" altLang="en-US" dirty="0"/>
              <a:t>을 변조하지 않고 입력 값을 보냈다는 반증으로 볼 수 있다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A60373-54C5-4D34-AC62-26DC5871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06" y="1515340"/>
            <a:ext cx="4572000" cy="21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5" y="991175"/>
            <a:ext cx="2944953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애매한 매시지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가입시에 </a:t>
            </a:r>
            <a:r>
              <a:rPr lang="en-US" altLang="ko-KR" dirty="0"/>
              <a:t>whitelist</a:t>
            </a:r>
            <a:r>
              <a:rPr lang="ko-KR" altLang="en-US" dirty="0"/>
              <a:t>에 있는 것인지 아닌지</a:t>
            </a:r>
            <a:r>
              <a:rPr lang="en-US" altLang="ko-KR" dirty="0"/>
              <a:t>, </a:t>
            </a:r>
            <a:r>
              <a:rPr lang="ko-KR" altLang="en-US" dirty="0"/>
              <a:t>아니면 일부만 맞는 것인지 추측을 하지 못하도록 애매한 메시지를 전달한다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C9FE6-FCD3-4DF0-9846-FE99C66E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" y="1358167"/>
            <a:ext cx="4850267" cy="17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13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교차 </a:t>
            </a:r>
            <a:r>
              <a:rPr lang="en-US" altLang="ko-KR" dirty="0"/>
              <a:t>regex</a:t>
            </a:r>
            <a:r>
              <a:rPr lang="ko-KR" altLang="en-US" dirty="0"/>
              <a:t>검증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프론트에서 </a:t>
            </a:r>
            <a:r>
              <a:rPr lang="en-US" altLang="ko-KR" dirty="0"/>
              <a:t>pattern attribute</a:t>
            </a:r>
            <a:r>
              <a:rPr lang="ko-KR" altLang="en-US" dirty="0"/>
              <a:t>를 이용해서 등록한 패턴 검사를 서버에 전송이 된 후에도 동일하게 검사한다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서버에서 패턴검사를 통과했다는 것은 </a:t>
            </a:r>
            <a:r>
              <a:rPr lang="en-US" altLang="ko-KR" dirty="0"/>
              <a:t>html</a:t>
            </a:r>
            <a:r>
              <a:rPr lang="ko-KR" altLang="en-US" dirty="0"/>
              <a:t>을 변조하지 않고 입력 값을 보냈다는 반증으로 볼 수 있다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A60373-54C5-4D34-AC62-26DC5871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06" y="1515340"/>
            <a:ext cx="4572000" cy="21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8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5" y="991175"/>
            <a:ext cx="2944953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암호는 </a:t>
            </a:r>
            <a:r>
              <a:rPr lang="en-US" altLang="ko-KR" dirty="0"/>
              <a:t>Salt</a:t>
            </a:r>
            <a:r>
              <a:rPr lang="ko-KR" altLang="en-US" dirty="0"/>
              <a:t>와 </a:t>
            </a:r>
            <a:r>
              <a:rPr lang="en-US" altLang="ko-KR" dirty="0"/>
              <a:t>Sha256, </a:t>
            </a:r>
            <a:r>
              <a:rPr lang="ko-KR" altLang="en-US" dirty="0"/>
              <a:t>임의 문자열 </a:t>
            </a:r>
            <a:r>
              <a:rPr lang="ko-KR" altLang="en-US" dirty="0" err="1"/>
              <a:t>생성기</a:t>
            </a:r>
            <a:r>
              <a:rPr lang="en-US" altLang="ko-KR" dirty="0"/>
              <a:t>, </a:t>
            </a:r>
            <a:r>
              <a:rPr lang="ko-KR" altLang="en-US" dirty="0"/>
              <a:t>모두를 사용하여 생성하여 암호 저장을 강화한다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임시비밀번호와 인증번호도 암호생성과 같으나 뒤 </a:t>
            </a:r>
            <a:r>
              <a:rPr lang="en-US" altLang="ko-KR" dirty="0"/>
              <a:t>8</a:t>
            </a:r>
            <a:r>
              <a:rPr lang="ko-KR" altLang="en-US" dirty="0"/>
              <a:t>자리를 잘라내는 것만 다르다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4E517-D9EF-4508-ADD3-986931FA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4" y="1512497"/>
            <a:ext cx="3952736" cy="15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1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Transaction</a:t>
            </a:r>
            <a:r>
              <a:rPr lang="ko-KR" altLang="en-US" dirty="0"/>
              <a:t>의 사용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en-US" altLang="ko-KR" dirty="0"/>
              <a:t>CRUD</a:t>
            </a:r>
            <a:r>
              <a:rPr lang="ko-KR" altLang="en-US" dirty="0"/>
              <a:t>중에서 </a:t>
            </a:r>
            <a:r>
              <a:rPr lang="en-US" altLang="ko-KR" dirty="0"/>
              <a:t>CUD </a:t>
            </a:r>
            <a:r>
              <a:rPr lang="ko-KR" altLang="en-US" dirty="0"/>
              <a:t>작업중에 되돌려야 하는 경우를 위해 </a:t>
            </a:r>
            <a:r>
              <a:rPr lang="en-US" altLang="ko-KR" dirty="0"/>
              <a:t>transaction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만약 </a:t>
            </a:r>
            <a:r>
              <a:rPr lang="en-US" altLang="ko-KR" dirty="0"/>
              <a:t>DB </a:t>
            </a:r>
            <a:r>
              <a:rPr lang="ko-KR" altLang="en-US" dirty="0"/>
              <a:t>작업이 연속 되어있는데 중간에 실패한다면 일부만 등록되어 해당 정보는 이용하기 힘들어진다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549D5-9242-4A4B-9282-A1319A2A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5255"/>
            <a:ext cx="3952736" cy="15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5" y="991175"/>
            <a:ext cx="2944953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개인 개발 정보의 파일화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7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 err="1"/>
              <a:t>암호키</a:t>
            </a:r>
            <a:r>
              <a:rPr lang="en-US" altLang="ko-KR" dirty="0"/>
              <a:t>, </a:t>
            </a:r>
            <a:r>
              <a:rPr lang="ko-KR" altLang="en-US" dirty="0"/>
              <a:t>앱 키 등등의 키정보와 </a:t>
            </a:r>
            <a:r>
              <a:rPr lang="en-US" altLang="ko-KR" dirty="0"/>
              <a:t>MySQL </a:t>
            </a:r>
            <a:r>
              <a:rPr lang="ko-KR" altLang="en-US" dirty="0"/>
              <a:t>접속정보 등등을 </a:t>
            </a:r>
            <a:r>
              <a:rPr lang="en-US" altLang="ko-KR" dirty="0"/>
              <a:t>json</a:t>
            </a:r>
            <a:r>
              <a:rPr lang="ko-KR" altLang="en-US" dirty="0"/>
              <a:t>파일이나 </a:t>
            </a:r>
            <a:r>
              <a:rPr lang="en-US" altLang="ko-KR" dirty="0"/>
              <a:t>.env</a:t>
            </a:r>
            <a:r>
              <a:rPr lang="ko-KR" altLang="en-US" dirty="0"/>
              <a:t>파일들에 분리하여 저장하여 코드가 올라갔을 때의 직접적 </a:t>
            </a:r>
            <a:r>
              <a:rPr lang="ko-KR" altLang="en-US" dirty="0" err="1"/>
              <a:t>노출을막는다</a:t>
            </a:r>
            <a:r>
              <a:rPr lang="en-US" altLang="ko-KR" dirty="0"/>
              <a:t>.</a:t>
            </a:r>
          </a:p>
          <a:p>
            <a:pPr marL="0" lvl="0" indent="0" algn="l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F54F17-4A5A-4DB1-9853-15E4D125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0" y="1512497"/>
            <a:ext cx="33432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46467" y="1044058"/>
            <a:ext cx="2971829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SSL</a:t>
            </a:r>
            <a:r>
              <a:rPr lang="ko-KR" altLang="en-US" dirty="0"/>
              <a:t>의 사용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423196" y="1679549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SSL</a:t>
            </a:r>
            <a:r>
              <a:rPr lang="ko-KR" altLang="en-US" dirty="0"/>
              <a:t>을 사용하면 왔다 갔다 하는 메시지가 암호화 되기 때문에 공격자가 읽을 수 없게 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D06DFB-8E81-4F26-9A50-1447380A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4058"/>
            <a:ext cx="3618529" cy="21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>
            <a:spLocks noGrp="1"/>
          </p:cNvSpPr>
          <p:nvPr>
            <p:ph type="ctrTitle"/>
          </p:nvPr>
        </p:nvSpPr>
        <p:spPr>
          <a:xfrm>
            <a:off x="1964850" y="20986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보안 요소 </a:t>
            </a:r>
            <a:r>
              <a:rPr lang="en-US" altLang="ko-KR" dirty="0"/>
              <a:t>– </a:t>
            </a:r>
            <a:r>
              <a:rPr lang="ko-KR" altLang="en-US" dirty="0"/>
              <a:t>라우터 방화벽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42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방화벽이란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5" name="Google Shape;618;p52">
            <a:extLst>
              <a:ext uri="{FF2B5EF4-FFF2-40B4-BE49-F238E27FC236}">
                <a16:creationId xmlns:a16="http://schemas.microsoft.com/office/drawing/2014/main" id="{F9962446-6B59-4C4F-938C-9E9C344C7A01}"/>
              </a:ext>
            </a:extLst>
          </p:cNvPr>
          <p:cNvSpPr txBox="1">
            <a:spLocks/>
          </p:cNvSpPr>
          <p:nvPr/>
        </p:nvSpPr>
        <p:spPr>
          <a:xfrm>
            <a:off x="1964850" y="105518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z="1000" b="0" dirty="0"/>
              <a:t>방화벽 또는 </a:t>
            </a:r>
            <a:r>
              <a:rPr lang="ko-KR" altLang="en-US" sz="1000" b="0" dirty="0" err="1"/>
              <a:t>파이어월은</a:t>
            </a:r>
            <a:r>
              <a:rPr lang="ko-KR" altLang="en-US" sz="1000" b="0" dirty="0"/>
              <a:t> 미리 정의된 보안 규칙에 기반한</a:t>
            </a:r>
            <a:r>
              <a:rPr lang="en-US" altLang="ko-KR" sz="1000" b="0" dirty="0"/>
              <a:t>, </a:t>
            </a:r>
            <a:r>
              <a:rPr lang="ko-KR" altLang="en-US" sz="1000" b="0" dirty="0"/>
              <a:t>들어오고 나가는 네트워크 트래픽을 모니터링하고 제어하는 네트워크 보안 시스템이다</a:t>
            </a:r>
            <a:r>
              <a:rPr lang="en-US" altLang="ko-KR" sz="1000" b="0" dirty="0"/>
              <a:t>. </a:t>
            </a:r>
            <a:r>
              <a:rPr lang="ko-KR" altLang="en-US" sz="1000" b="0" dirty="0"/>
              <a:t>방화벽은 일반적으로 신뢰할 수 있는 내부 네트워크</a:t>
            </a:r>
            <a:r>
              <a:rPr lang="en-US" altLang="ko-KR" sz="1000" b="0" dirty="0"/>
              <a:t>, </a:t>
            </a:r>
            <a:r>
              <a:rPr lang="ko-KR" altLang="en-US" sz="1000" b="0" dirty="0"/>
              <a:t>신뢰할 수 없는 외부 네트워크 간의 장벽을 구성한다</a:t>
            </a:r>
            <a:r>
              <a:rPr lang="en-US" altLang="ko-KR" sz="1000" b="0" dirty="0"/>
              <a:t>(Wikipedia)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625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03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245176" y="991175"/>
            <a:ext cx="2826542" cy="521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방화벽 역할을 하는 </a:t>
            </a:r>
            <a:r>
              <a:rPr lang="en-US" altLang="ko-KR" dirty="0"/>
              <a:t>All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5245176" y="1512496"/>
            <a:ext cx="3102836" cy="3158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altLang="ko-KR" dirty="0"/>
              <a:t>Express </a:t>
            </a:r>
            <a:r>
              <a:rPr lang="ko-KR" altLang="en-US" dirty="0"/>
              <a:t>라우터에서 </a:t>
            </a:r>
            <a:r>
              <a:rPr lang="en-US" altLang="ko-KR" dirty="0"/>
              <a:t>all </a:t>
            </a:r>
            <a:r>
              <a:rPr lang="ko-KR" altLang="en-US" dirty="0" err="1"/>
              <a:t>매소드는</a:t>
            </a:r>
            <a:r>
              <a:rPr lang="ko-KR" altLang="en-US" dirty="0"/>
              <a:t> 해당 라우터를 통과하는 모든 요청에 </a:t>
            </a:r>
            <a:r>
              <a:rPr lang="ko-KR" altLang="en-US" dirty="0" err="1"/>
              <a:t>해야하는</a:t>
            </a:r>
            <a:r>
              <a:rPr lang="ko-KR" altLang="en-US" dirty="0"/>
              <a:t> 행동을 정해준다</a:t>
            </a:r>
            <a:r>
              <a:rPr lang="en-US" altLang="ko-KR" dirty="0"/>
              <a:t>. -&gt; </a:t>
            </a:r>
            <a:r>
              <a:rPr lang="ko-KR" altLang="en-US" dirty="0"/>
              <a:t>해당 라우터에 할당된 기능에 대한 검사 할당 가능</a:t>
            </a: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경로 하나하나마다 라우터를 할당한다면 단계별 보안검사에 이용할 수 있다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트리 형태로 구성되고 </a:t>
            </a:r>
            <a:r>
              <a:rPr lang="en-US" altLang="ko-KR" dirty="0"/>
              <a:t>Leaf Node</a:t>
            </a:r>
            <a:r>
              <a:rPr lang="ko-KR" altLang="en-US" dirty="0"/>
              <a:t>위치에 컨트롤러를 붙인다</a:t>
            </a:r>
            <a:r>
              <a:rPr lang="en-US" altLang="ko-KR" dirty="0"/>
              <a:t>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기능실행을 하기위한 주소는 </a:t>
            </a:r>
            <a:r>
              <a:rPr lang="en-US" altLang="ko-KR" dirty="0"/>
              <a:t>Root</a:t>
            </a:r>
            <a:r>
              <a:rPr lang="ko-KR" altLang="en-US" dirty="0"/>
              <a:t>에서 </a:t>
            </a:r>
            <a:r>
              <a:rPr lang="en-US" altLang="ko-KR" dirty="0"/>
              <a:t>Leaf Node</a:t>
            </a:r>
            <a:r>
              <a:rPr lang="ko-KR" altLang="en-US" dirty="0"/>
              <a:t>까지의 경로가 되고 각 라우터를 거치는 것과 같은 효과가 난다</a:t>
            </a:r>
            <a:r>
              <a:rPr lang="en-US" altLang="ko-KR" dirty="0"/>
              <a:t>.ex)</a:t>
            </a:r>
            <a:r>
              <a:rPr lang="ko-KR" altLang="en-US" dirty="0"/>
              <a:t> 로그인 경로는 </a:t>
            </a:r>
            <a:r>
              <a:rPr lang="en-US" altLang="ko-KR" dirty="0"/>
              <a:t>/login/account/login</a:t>
            </a:r>
            <a:r>
              <a:rPr lang="ko-KR" altLang="en-US" dirty="0"/>
              <a:t>이기 때문에 </a:t>
            </a:r>
            <a:r>
              <a:rPr lang="en-US" altLang="ko-KR" dirty="0"/>
              <a:t>global router</a:t>
            </a:r>
            <a:r>
              <a:rPr lang="ko-KR" altLang="en-US" dirty="0"/>
              <a:t>를 포함한 </a:t>
            </a:r>
            <a:r>
              <a:rPr lang="en-US" altLang="ko-KR" dirty="0"/>
              <a:t>login </a:t>
            </a:r>
            <a:r>
              <a:rPr lang="ko-KR" altLang="en-US" dirty="0"/>
              <a:t>라우터 </a:t>
            </a:r>
            <a:r>
              <a:rPr lang="en-US" altLang="ko-KR" dirty="0"/>
              <a:t>account </a:t>
            </a:r>
            <a:r>
              <a:rPr lang="ko-KR" altLang="en-US" dirty="0"/>
              <a:t>라우터를 </a:t>
            </a:r>
            <a:r>
              <a:rPr lang="ko-KR" altLang="en-US" dirty="0" err="1"/>
              <a:t>거친다음에</a:t>
            </a:r>
            <a:r>
              <a:rPr lang="ko-KR" altLang="en-US" dirty="0"/>
              <a:t> </a:t>
            </a:r>
            <a:r>
              <a:rPr lang="en-US" altLang="ko-KR" dirty="0"/>
              <a:t>login </a:t>
            </a:r>
            <a:r>
              <a:rPr lang="ko-KR" altLang="en-US" dirty="0"/>
              <a:t>경로에 대한 </a:t>
            </a:r>
            <a:r>
              <a:rPr lang="en-US" altLang="ko-KR" dirty="0"/>
              <a:t>controller</a:t>
            </a:r>
            <a:r>
              <a:rPr lang="ko-KR" altLang="en-US" dirty="0"/>
              <a:t>에 연결된다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680CAB-D5DC-4BD4-A6DE-E7A65C2A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35" y="1149696"/>
            <a:ext cx="3572165" cy="28441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6EA610-C183-4051-97D6-03958C50318D}"/>
              </a:ext>
            </a:extLst>
          </p:cNvPr>
          <p:cNvSpPr/>
          <p:nvPr/>
        </p:nvSpPr>
        <p:spPr>
          <a:xfrm>
            <a:off x="1243321" y="2624788"/>
            <a:ext cx="1822221" cy="92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33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>
            <a:spLocks noGrp="1"/>
          </p:cNvSpPr>
          <p:nvPr>
            <p:ph type="ctrTitle"/>
          </p:nvPr>
        </p:nvSpPr>
        <p:spPr>
          <a:xfrm>
            <a:off x="1973577" y="6256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라우터 구조</a:t>
            </a:r>
            <a:endParaRPr dirty="0"/>
          </a:p>
        </p:txBody>
      </p:sp>
      <p:grpSp>
        <p:nvGrpSpPr>
          <p:cNvPr id="6" name="Google Shape;8187;p66">
            <a:extLst>
              <a:ext uri="{FF2B5EF4-FFF2-40B4-BE49-F238E27FC236}">
                <a16:creationId xmlns:a16="http://schemas.microsoft.com/office/drawing/2014/main" id="{4E79F1B2-4B55-49B8-BA9C-ACE5427C59CB}"/>
              </a:ext>
            </a:extLst>
          </p:cNvPr>
          <p:cNvGrpSpPr/>
          <p:nvPr/>
        </p:nvGrpSpPr>
        <p:grpSpPr>
          <a:xfrm>
            <a:off x="377016" y="2425148"/>
            <a:ext cx="293984" cy="293204"/>
            <a:chOff x="-4837325" y="3971575"/>
            <a:chExt cx="292225" cy="291450"/>
          </a:xfrm>
        </p:grpSpPr>
        <p:sp>
          <p:nvSpPr>
            <p:cNvPr id="7" name="Google Shape;8188;p66">
              <a:extLst>
                <a:ext uri="{FF2B5EF4-FFF2-40B4-BE49-F238E27FC236}">
                  <a16:creationId xmlns:a16="http://schemas.microsoft.com/office/drawing/2014/main" id="{7A2AAAAF-B0C0-4DB8-8D28-E967028F7640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89;p66">
              <a:extLst>
                <a:ext uri="{FF2B5EF4-FFF2-40B4-BE49-F238E27FC236}">
                  <a16:creationId xmlns:a16="http://schemas.microsoft.com/office/drawing/2014/main" id="{7E85BDCA-1AED-4706-B875-4CDEA92A9148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90;p66">
              <a:extLst>
                <a:ext uri="{FF2B5EF4-FFF2-40B4-BE49-F238E27FC236}">
                  <a16:creationId xmlns:a16="http://schemas.microsoft.com/office/drawing/2014/main" id="{812155CA-B5CD-423A-876E-44FE5F0BFE05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91;p66">
              <a:extLst>
                <a:ext uri="{FF2B5EF4-FFF2-40B4-BE49-F238E27FC236}">
                  <a16:creationId xmlns:a16="http://schemas.microsoft.com/office/drawing/2014/main" id="{C61104C6-5B92-4527-9877-727E7D61CFA9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92;p66">
              <a:extLst>
                <a:ext uri="{FF2B5EF4-FFF2-40B4-BE49-F238E27FC236}">
                  <a16:creationId xmlns:a16="http://schemas.microsoft.com/office/drawing/2014/main" id="{58CB54CE-F2BF-450D-A964-F5A2E5B70268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93;p66">
              <a:extLst>
                <a:ext uri="{FF2B5EF4-FFF2-40B4-BE49-F238E27FC236}">
                  <a16:creationId xmlns:a16="http://schemas.microsoft.com/office/drawing/2014/main" id="{5DD9C8C1-8B61-4959-B02F-838CDA96B518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187;p66">
            <a:extLst>
              <a:ext uri="{FF2B5EF4-FFF2-40B4-BE49-F238E27FC236}">
                <a16:creationId xmlns:a16="http://schemas.microsoft.com/office/drawing/2014/main" id="{ED358C26-1BCD-4687-98CB-564D56D0A9D7}"/>
              </a:ext>
            </a:extLst>
          </p:cNvPr>
          <p:cNvGrpSpPr/>
          <p:nvPr/>
        </p:nvGrpSpPr>
        <p:grpSpPr>
          <a:xfrm>
            <a:off x="1520847" y="1443865"/>
            <a:ext cx="293984" cy="293204"/>
            <a:chOff x="-4837325" y="3971575"/>
            <a:chExt cx="292225" cy="291450"/>
          </a:xfrm>
        </p:grpSpPr>
        <p:sp>
          <p:nvSpPr>
            <p:cNvPr id="14" name="Google Shape;8188;p66">
              <a:extLst>
                <a:ext uri="{FF2B5EF4-FFF2-40B4-BE49-F238E27FC236}">
                  <a16:creationId xmlns:a16="http://schemas.microsoft.com/office/drawing/2014/main" id="{48D3F5D9-D3B7-4524-A61D-D51A184E42F1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89;p66">
              <a:extLst>
                <a:ext uri="{FF2B5EF4-FFF2-40B4-BE49-F238E27FC236}">
                  <a16:creationId xmlns:a16="http://schemas.microsoft.com/office/drawing/2014/main" id="{15B44286-65D8-4605-9077-5AFC0AB3A001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90;p66">
              <a:extLst>
                <a:ext uri="{FF2B5EF4-FFF2-40B4-BE49-F238E27FC236}">
                  <a16:creationId xmlns:a16="http://schemas.microsoft.com/office/drawing/2014/main" id="{87A4FFA2-24AF-4AB5-A283-A05B34753C89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91;p66">
              <a:extLst>
                <a:ext uri="{FF2B5EF4-FFF2-40B4-BE49-F238E27FC236}">
                  <a16:creationId xmlns:a16="http://schemas.microsoft.com/office/drawing/2014/main" id="{7820320A-836B-4373-916A-D6D28636BF39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92;p66">
              <a:extLst>
                <a:ext uri="{FF2B5EF4-FFF2-40B4-BE49-F238E27FC236}">
                  <a16:creationId xmlns:a16="http://schemas.microsoft.com/office/drawing/2014/main" id="{0E660258-3454-4CFF-8DD1-9F146D01D2F8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93;p66">
              <a:extLst>
                <a:ext uri="{FF2B5EF4-FFF2-40B4-BE49-F238E27FC236}">
                  <a16:creationId xmlns:a16="http://schemas.microsoft.com/office/drawing/2014/main" id="{87B16032-7312-49B1-B07E-BEEF832172E7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187;p66">
            <a:extLst>
              <a:ext uri="{FF2B5EF4-FFF2-40B4-BE49-F238E27FC236}">
                <a16:creationId xmlns:a16="http://schemas.microsoft.com/office/drawing/2014/main" id="{4E93807B-1AA2-4599-B714-3E61C490D24C}"/>
              </a:ext>
            </a:extLst>
          </p:cNvPr>
          <p:cNvGrpSpPr/>
          <p:nvPr/>
        </p:nvGrpSpPr>
        <p:grpSpPr>
          <a:xfrm>
            <a:off x="2572915" y="3940586"/>
            <a:ext cx="293984" cy="293204"/>
            <a:chOff x="-4837325" y="3971575"/>
            <a:chExt cx="292225" cy="291450"/>
          </a:xfrm>
        </p:grpSpPr>
        <p:sp>
          <p:nvSpPr>
            <p:cNvPr id="21" name="Google Shape;8188;p66">
              <a:extLst>
                <a:ext uri="{FF2B5EF4-FFF2-40B4-BE49-F238E27FC236}">
                  <a16:creationId xmlns:a16="http://schemas.microsoft.com/office/drawing/2014/main" id="{C86781C1-C4BF-407C-8FC6-D11330223202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89;p66">
              <a:extLst>
                <a:ext uri="{FF2B5EF4-FFF2-40B4-BE49-F238E27FC236}">
                  <a16:creationId xmlns:a16="http://schemas.microsoft.com/office/drawing/2014/main" id="{D9FD099C-DF68-4D0B-8904-A6BC96C16ECC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90;p66">
              <a:extLst>
                <a:ext uri="{FF2B5EF4-FFF2-40B4-BE49-F238E27FC236}">
                  <a16:creationId xmlns:a16="http://schemas.microsoft.com/office/drawing/2014/main" id="{00CC0C2C-16AF-4FFF-BB27-BBB97EBADBBC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1;p66">
              <a:extLst>
                <a:ext uri="{FF2B5EF4-FFF2-40B4-BE49-F238E27FC236}">
                  <a16:creationId xmlns:a16="http://schemas.microsoft.com/office/drawing/2014/main" id="{C16EFF50-E78F-484B-BB24-DF54C2AA01C3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92;p66">
              <a:extLst>
                <a:ext uri="{FF2B5EF4-FFF2-40B4-BE49-F238E27FC236}">
                  <a16:creationId xmlns:a16="http://schemas.microsoft.com/office/drawing/2014/main" id="{54FFB7D5-7277-4FB9-BE44-9D1691DE1B67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93;p66">
              <a:extLst>
                <a:ext uri="{FF2B5EF4-FFF2-40B4-BE49-F238E27FC236}">
                  <a16:creationId xmlns:a16="http://schemas.microsoft.com/office/drawing/2014/main" id="{AF996DF1-2E12-4013-8694-EAD33B723B2A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187;p66">
            <a:extLst>
              <a:ext uri="{FF2B5EF4-FFF2-40B4-BE49-F238E27FC236}">
                <a16:creationId xmlns:a16="http://schemas.microsoft.com/office/drawing/2014/main" id="{38252054-2F0E-4DE6-AA92-5CD7541B9594}"/>
              </a:ext>
            </a:extLst>
          </p:cNvPr>
          <p:cNvGrpSpPr/>
          <p:nvPr/>
        </p:nvGrpSpPr>
        <p:grpSpPr>
          <a:xfrm>
            <a:off x="2572525" y="929528"/>
            <a:ext cx="293984" cy="293204"/>
            <a:chOff x="-4837325" y="3971575"/>
            <a:chExt cx="292225" cy="291450"/>
          </a:xfrm>
        </p:grpSpPr>
        <p:sp>
          <p:nvSpPr>
            <p:cNvPr id="28" name="Google Shape;8188;p66">
              <a:extLst>
                <a:ext uri="{FF2B5EF4-FFF2-40B4-BE49-F238E27FC236}">
                  <a16:creationId xmlns:a16="http://schemas.microsoft.com/office/drawing/2014/main" id="{B937BBFF-25C7-4419-84A6-E91A10EBF457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89;p66">
              <a:extLst>
                <a:ext uri="{FF2B5EF4-FFF2-40B4-BE49-F238E27FC236}">
                  <a16:creationId xmlns:a16="http://schemas.microsoft.com/office/drawing/2014/main" id="{726BBA80-0795-4010-881D-7E6285FEC94F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90;p66">
              <a:extLst>
                <a:ext uri="{FF2B5EF4-FFF2-40B4-BE49-F238E27FC236}">
                  <a16:creationId xmlns:a16="http://schemas.microsoft.com/office/drawing/2014/main" id="{59D87405-6EB0-493A-A054-AF38AD6D28F6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91;p66">
              <a:extLst>
                <a:ext uri="{FF2B5EF4-FFF2-40B4-BE49-F238E27FC236}">
                  <a16:creationId xmlns:a16="http://schemas.microsoft.com/office/drawing/2014/main" id="{7AA78924-AB38-401B-80F4-0858442770EE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92;p66">
              <a:extLst>
                <a:ext uri="{FF2B5EF4-FFF2-40B4-BE49-F238E27FC236}">
                  <a16:creationId xmlns:a16="http://schemas.microsoft.com/office/drawing/2014/main" id="{4C22FD56-E13A-412E-A38A-50D59B928347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93;p66">
              <a:extLst>
                <a:ext uri="{FF2B5EF4-FFF2-40B4-BE49-F238E27FC236}">
                  <a16:creationId xmlns:a16="http://schemas.microsoft.com/office/drawing/2014/main" id="{4D6BE531-DDEF-4C15-B6A4-576773732FBB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187;p66">
            <a:extLst>
              <a:ext uri="{FF2B5EF4-FFF2-40B4-BE49-F238E27FC236}">
                <a16:creationId xmlns:a16="http://schemas.microsoft.com/office/drawing/2014/main" id="{FA331D13-AB19-40CF-AEC6-3A50B130337D}"/>
              </a:ext>
            </a:extLst>
          </p:cNvPr>
          <p:cNvGrpSpPr/>
          <p:nvPr/>
        </p:nvGrpSpPr>
        <p:grpSpPr>
          <a:xfrm>
            <a:off x="4425008" y="1686284"/>
            <a:ext cx="293984" cy="293204"/>
            <a:chOff x="-4837325" y="3971575"/>
            <a:chExt cx="292225" cy="291450"/>
          </a:xfrm>
        </p:grpSpPr>
        <p:sp>
          <p:nvSpPr>
            <p:cNvPr id="35" name="Google Shape;8188;p66">
              <a:extLst>
                <a:ext uri="{FF2B5EF4-FFF2-40B4-BE49-F238E27FC236}">
                  <a16:creationId xmlns:a16="http://schemas.microsoft.com/office/drawing/2014/main" id="{DFA9FA23-77F5-480E-A98F-DA3B7E5C72BE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89;p66">
              <a:extLst>
                <a:ext uri="{FF2B5EF4-FFF2-40B4-BE49-F238E27FC236}">
                  <a16:creationId xmlns:a16="http://schemas.microsoft.com/office/drawing/2014/main" id="{64B343DD-99AB-4133-9EFA-82388AA225AD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90;p66">
              <a:extLst>
                <a:ext uri="{FF2B5EF4-FFF2-40B4-BE49-F238E27FC236}">
                  <a16:creationId xmlns:a16="http://schemas.microsoft.com/office/drawing/2014/main" id="{585E244C-F53C-4317-8737-44F7F997A340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91;p66">
              <a:extLst>
                <a:ext uri="{FF2B5EF4-FFF2-40B4-BE49-F238E27FC236}">
                  <a16:creationId xmlns:a16="http://schemas.microsoft.com/office/drawing/2014/main" id="{DB3F6292-D773-407C-8F65-8DD23D6D5C99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92;p66">
              <a:extLst>
                <a:ext uri="{FF2B5EF4-FFF2-40B4-BE49-F238E27FC236}">
                  <a16:creationId xmlns:a16="http://schemas.microsoft.com/office/drawing/2014/main" id="{B5564F99-8E49-42D3-ADD6-22DB08820AAF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93;p66">
              <a:extLst>
                <a:ext uri="{FF2B5EF4-FFF2-40B4-BE49-F238E27FC236}">
                  <a16:creationId xmlns:a16="http://schemas.microsoft.com/office/drawing/2014/main" id="{483D6B3C-2A50-43BA-B2F3-274BE2BFF7EE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8187;p66">
            <a:extLst>
              <a:ext uri="{FF2B5EF4-FFF2-40B4-BE49-F238E27FC236}">
                <a16:creationId xmlns:a16="http://schemas.microsoft.com/office/drawing/2014/main" id="{59D1B944-FA1C-4523-A8DF-AB18E595DEFC}"/>
              </a:ext>
            </a:extLst>
          </p:cNvPr>
          <p:cNvGrpSpPr/>
          <p:nvPr/>
        </p:nvGrpSpPr>
        <p:grpSpPr>
          <a:xfrm>
            <a:off x="6970477" y="1288536"/>
            <a:ext cx="293984" cy="293204"/>
            <a:chOff x="-4837325" y="3971575"/>
            <a:chExt cx="292225" cy="291450"/>
          </a:xfrm>
        </p:grpSpPr>
        <p:sp>
          <p:nvSpPr>
            <p:cNvPr id="42" name="Google Shape;8188;p66">
              <a:extLst>
                <a:ext uri="{FF2B5EF4-FFF2-40B4-BE49-F238E27FC236}">
                  <a16:creationId xmlns:a16="http://schemas.microsoft.com/office/drawing/2014/main" id="{C0156A87-C777-466D-9E5F-5FC8FC3C877A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89;p66">
              <a:extLst>
                <a:ext uri="{FF2B5EF4-FFF2-40B4-BE49-F238E27FC236}">
                  <a16:creationId xmlns:a16="http://schemas.microsoft.com/office/drawing/2014/main" id="{30466767-AB9C-4583-8CFD-1A1392002419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90;p66">
              <a:extLst>
                <a:ext uri="{FF2B5EF4-FFF2-40B4-BE49-F238E27FC236}">
                  <a16:creationId xmlns:a16="http://schemas.microsoft.com/office/drawing/2014/main" id="{DC7F5297-7462-4534-9A17-7A565735911B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91;p66">
              <a:extLst>
                <a:ext uri="{FF2B5EF4-FFF2-40B4-BE49-F238E27FC236}">
                  <a16:creationId xmlns:a16="http://schemas.microsoft.com/office/drawing/2014/main" id="{DFE8A2CC-D854-49DC-AB7C-34038E9F173E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92;p66">
              <a:extLst>
                <a:ext uri="{FF2B5EF4-FFF2-40B4-BE49-F238E27FC236}">
                  <a16:creationId xmlns:a16="http://schemas.microsoft.com/office/drawing/2014/main" id="{6F230CFF-F4A4-4B36-9CC3-FEDB88C35354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93;p66">
              <a:extLst>
                <a:ext uri="{FF2B5EF4-FFF2-40B4-BE49-F238E27FC236}">
                  <a16:creationId xmlns:a16="http://schemas.microsoft.com/office/drawing/2014/main" id="{2D10ED02-D411-43BD-A473-178A949502CB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8187;p66">
            <a:extLst>
              <a:ext uri="{FF2B5EF4-FFF2-40B4-BE49-F238E27FC236}">
                <a16:creationId xmlns:a16="http://schemas.microsoft.com/office/drawing/2014/main" id="{02FB3197-7AD2-4359-BFBB-A39CDFA72B0E}"/>
              </a:ext>
            </a:extLst>
          </p:cNvPr>
          <p:cNvGrpSpPr/>
          <p:nvPr/>
        </p:nvGrpSpPr>
        <p:grpSpPr>
          <a:xfrm>
            <a:off x="6974703" y="2268144"/>
            <a:ext cx="293984" cy="293204"/>
            <a:chOff x="-4837325" y="3971575"/>
            <a:chExt cx="292225" cy="291450"/>
          </a:xfrm>
        </p:grpSpPr>
        <p:sp>
          <p:nvSpPr>
            <p:cNvPr id="49" name="Google Shape;8188;p66">
              <a:extLst>
                <a:ext uri="{FF2B5EF4-FFF2-40B4-BE49-F238E27FC236}">
                  <a16:creationId xmlns:a16="http://schemas.microsoft.com/office/drawing/2014/main" id="{A4DCB644-6675-4B09-AB68-0C23E3F9F858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89;p66">
              <a:extLst>
                <a:ext uri="{FF2B5EF4-FFF2-40B4-BE49-F238E27FC236}">
                  <a16:creationId xmlns:a16="http://schemas.microsoft.com/office/drawing/2014/main" id="{5640CFE8-D322-4E9F-9D12-45F422E13880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90;p66">
              <a:extLst>
                <a:ext uri="{FF2B5EF4-FFF2-40B4-BE49-F238E27FC236}">
                  <a16:creationId xmlns:a16="http://schemas.microsoft.com/office/drawing/2014/main" id="{8C35F521-A19B-4825-967C-C134C2B39AD5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91;p66">
              <a:extLst>
                <a:ext uri="{FF2B5EF4-FFF2-40B4-BE49-F238E27FC236}">
                  <a16:creationId xmlns:a16="http://schemas.microsoft.com/office/drawing/2014/main" id="{E06A7E35-B5B5-4F1E-A40F-AE19547AC64D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92;p66">
              <a:extLst>
                <a:ext uri="{FF2B5EF4-FFF2-40B4-BE49-F238E27FC236}">
                  <a16:creationId xmlns:a16="http://schemas.microsoft.com/office/drawing/2014/main" id="{E7642795-FDE0-4A0A-A5AA-D68964BC14BD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93;p66">
              <a:extLst>
                <a:ext uri="{FF2B5EF4-FFF2-40B4-BE49-F238E27FC236}">
                  <a16:creationId xmlns:a16="http://schemas.microsoft.com/office/drawing/2014/main" id="{7C5A9758-417B-46A7-A01B-43A76E5B19F5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187;p66">
            <a:extLst>
              <a:ext uri="{FF2B5EF4-FFF2-40B4-BE49-F238E27FC236}">
                <a16:creationId xmlns:a16="http://schemas.microsoft.com/office/drawing/2014/main" id="{80478C35-D8C4-41E1-8FF0-50C2CA2BBA85}"/>
              </a:ext>
            </a:extLst>
          </p:cNvPr>
          <p:cNvGrpSpPr/>
          <p:nvPr/>
        </p:nvGrpSpPr>
        <p:grpSpPr>
          <a:xfrm>
            <a:off x="4418597" y="3251964"/>
            <a:ext cx="293984" cy="293204"/>
            <a:chOff x="-4837325" y="3971575"/>
            <a:chExt cx="292225" cy="291450"/>
          </a:xfrm>
        </p:grpSpPr>
        <p:sp>
          <p:nvSpPr>
            <p:cNvPr id="56" name="Google Shape;8188;p66">
              <a:extLst>
                <a:ext uri="{FF2B5EF4-FFF2-40B4-BE49-F238E27FC236}">
                  <a16:creationId xmlns:a16="http://schemas.microsoft.com/office/drawing/2014/main" id="{F17BC854-72DB-40E5-8EFF-E1DD1D45DADF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89;p66">
              <a:extLst>
                <a:ext uri="{FF2B5EF4-FFF2-40B4-BE49-F238E27FC236}">
                  <a16:creationId xmlns:a16="http://schemas.microsoft.com/office/drawing/2014/main" id="{481833BD-68AB-43FC-8E52-EE2C3536D5A7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90;p66">
              <a:extLst>
                <a:ext uri="{FF2B5EF4-FFF2-40B4-BE49-F238E27FC236}">
                  <a16:creationId xmlns:a16="http://schemas.microsoft.com/office/drawing/2014/main" id="{B5227C29-02AD-4615-88DF-6BC853551451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91;p66">
              <a:extLst>
                <a:ext uri="{FF2B5EF4-FFF2-40B4-BE49-F238E27FC236}">
                  <a16:creationId xmlns:a16="http://schemas.microsoft.com/office/drawing/2014/main" id="{BD9EEC81-AA17-41E6-98E8-CDA3B1B6EB56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92;p66">
              <a:extLst>
                <a:ext uri="{FF2B5EF4-FFF2-40B4-BE49-F238E27FC236}">
                  <a16:creationId xmlns:a16="http://schemas.microsoft.com/office/drawing/2014/main" id="{E737E04A-AE9F-4B72-8572-6AB8531FA09E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93;p66">
              <a:extLst>
                <a:ext uri="{FF2B5EF4-FFF2-40B4-BE49-F238E27FC236}">
                  <a16:creationId xmlns:a16="http://schemas.microsoft.com/office/drawing/2014/main" id="{403396E8-80B9-4F72-BA59-ECBFD99874E7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187;p66">
            <a:extLst>
              <a:ext uri="{FF2B5EF4-FFF2-40B4-BE49-F238E27FC236}">
                <a16:creationId xmlns:a16="http://schemas.microsoft.com/office/drawing/2014/main" id="{75A810AF-BCB1-4486-8058-C57207A894BB}"/>
              </a:ext>
            </a:extLst>
          </p:cNvPr>
          <p:cNvGrpSpPr/>
          <p:nvPr/>
        </p:nvGrpSpPr>
        <p:grpSpPr>
          <a:xfrm>
            <a:off x="4415866" y="3874805"/>
            <a:ext cx="293984" cy="293204"/>
            <a:chOff x="-4837325" y="3971575"/>
            <a:chExt cx="292225" cy="291450"/>
          </a:xfrm>
        </p:grpSpPr>
        <p:sp>
          <p:nvSpPr>
            <p:cNvPr id="70" name="Google Shape;8188;p66">
              <a:extLst>
                <a:ext uri="{FF2B5EF4-FFF2-40B4-BE49-F238E27FC236}">
                  <a16:creationId xmlns:a16="http://schemas.microsoft.com/office/drawing/2014/main" id="{E6A5F42C-7A53-43C5-951A-E8C24223AA48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89;p66">
              <a:extLst>
                <a:ext uri="{FF2B5EF4-FFF2-40B4-BE49-F238E27FC236}">
                  <a16:creationId xmlns:a16="http://schemas.microsoft.com/office/drawing/2014/main" id="{E4E32110-03CB-4AA5-B76F-3B9F439D1FA0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90;p66">
              <a:extLst>
                <a:ext uri="{FF2B5EF4-FFF2-40B4-BE49-F238E27FC236}">
                  <a16:creationId xmlns:a16="http://schemas.microsoft.com/office/drawing/2014/main" id="{3CFD6A21-408A-4AF5-BFF5-0907C0C302F0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91;p66">
              <a:extLst>
                <a:ext uri="{FF2B5EF4-FFF2-40B4-BE49-F238E27FC236}">
                  <a16:creationId xmlns:a16="http://schemas.microsoft.com/office/drawing/2014/main" id="{810A7323-7465-4D53-BC20-876B165CA0AF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92;p66">
              <a:extLst>
                <a:ext uri="{FF2B5EF4-FFF2-40B4-BE49-F238E27FC236}">
                  <a16:creationId xmlns:a16="http://schemas.microsoft.com/office/drawing/2014/main" id="{990FAA66-CE5A-476A-BBF5-81FD55166256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93;p66">
              <a:extLst>
                <a:ext uri="{FF2B5EF4-FFF2-40B4-BE49-F238E27FC236}">
                  <a16:creationId xmlns:a16="http://schemas.microsoft.com/office/drawing/2014/main" id="{EBD0DA24-400A-41D8-8922-9B460EE62540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8187;p66">
            <a:extLst>
              <a:ext uri="{FF2B5EF4-FFF2-40B4-BE49-F238E27FC236}">
                <a16:creationId xmlns:a16="http://schemas.microsoft.com/office/drawing/2014/main" id="{51757229-B51A-4D56-B955-743B295312E0}"/>
              </a:ext>
            </a:extLst>
          </p:cNvPr>
          <p:cNvGrpSpPr/>
          <p:nvPr/>
        </p:nvGrpSpPr>
        <p:grpSpPr>
          <a:xfrm>
            <a:off x="4468984" y="4577533"/>
            <a:ext cx="293984" cy="293204"/>
            <a:chOff x="-4837325" y="3971575"/>
            <a:chExt cx="292225" cy="291450"/>
          </a:xfrm>
        </p:grpSpPr>
        <p:sp>
          <p:nvSpPr>
            <p:cNvPr id="77" name="Google Shape;8188;p66">
              <a:extLst>
                <a:ext uri="{FF2B5EF4-FFF2-40B4-BE49-F238E27FC236}">
                  <a16:creationId xmlns:a16="http://schemas.microsoft.com/office/drawing/2014/main" id="{DC788618-3703-455B-8EE8-A77ED7ED1AA5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89;p66">
              <a:extLst>
                <a:ext uri="{FF2B5EF4-FFF2-40B4-BE49-F238E27FC236}">
                  <a16:creationId xmlns:a16="http://schemas.microsoft.com/office/drawing/2014/main" id="{D95CAFC4-47D4-42A5-B789-CEA6992B695C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90;p66">
              <a:extLst>
                <a:ext uri="{FF2B5EF4-FFF2-40B4-BE49-F238E27FC236}">
                  <a16:creationId xmlns:a16="http://schemas.microsoft.com/office/drawing/2014/main" id="{2D5C0D4E-8274-4E54-8F46-78F2ACABE2F0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91;p66">
              <a:extLst>
                <a:ext uri="{FF2B5EF4-FFF2-40B4-BE49-F238E27FC236}">
                  <a16:creationId xmlns:a16="http://schemas.microsoft.com/office/drawing/2014/main" id="{B44575A5-F109-4E8B-8025-CB0756A07EC9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92;p66">
              <a:extLst>
                <a:ext uri="{FF2B5EF4-FFF2-40B4-BE49-F238E27FC236}">
                  <a16:creationId xmlns:a16="http://schemas.microsoft.com/office/drawing/2014/main" id="{292A4C3B-7C14-4E3C-969D-C9A04769F705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93;p66">
              <a:extLst>
                <a:ext uri="{FF2B5EF4-FFF2-40B4-BE49-F238E27FC236}">
                  <a16:creationId xmlns:a16="http://schemas.microsoft.com/office/drawing/2014/main" id="{7B0A3E5B-F3AA-4592-994D-31D7045DEF8F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C1A14B1-5D57-428F-910A-17D13C5BF6C2}"/>
              </a:ext>
            </a:extLst>
          </p:cNvPr>
          <p:cNvCxnSpPr/>
          <p:nvPr/>
        </p:nvCxnSpPr>
        <p:spPr>
          <a:xfrm flipV="1">
            <a:off x="605218" y="1671288"/>
            <a:ext cx="944564" cy="7807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105234A-B731-44FB-8FAF-D566C4F2B868}"/>
              </a:ext>
            </a:extLst>
          </p:cNvPr>
          <p:cNvCxnSpPr>
            <a:cxnSpLocks/>
          </p:cNvCxnSpPr>
          <p:nvPr/>
        </p:nvCxnSpPr>
        <p:spPr>
          <a:xfrm flipV="1">
            <a:off x="1786123" y="1083536"/>
            <a:ext cx="766583" cy="4088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D42161F-E2B9-4C3F-B424-EE423BEA8C89}"/>
              </a:ext>
            </a:extLst>
          </p:cNvPr>
          <p:cNvCxnSpPr>
            <a:cxnSpLocks/>
          </p:cNvCxnSpPr>
          <p:nvPr/>
        </p:nvCxnSpPr>
        <p:spPr>
          <a:xfrm>
            <a:off x="4708680" y="1887561"/>
            <a:ext cx="2281590" cy="4832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1BD760B-CBB8-4BEA-BD84-2FF21DD1460B}"/>
              </a:ext>
            </a:extLst>
          </p:cNvPr>
          <p:cNvCxnSpPr>
            <a:cxnSpLocks/>
          </p:cNvCxnSpPr>
          <p:nvPr/>
        </p:nvCxnSpPr>
        <p:spPr>
          <a:xfrm>
            <a:off x="1818779" y="1589712"/>
            <a:ext cx="2612568" cy="193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34F387F-676B-47DD-BB7B-0E26C1ED9C6C}"/>
              </a:ext>
            </a:extLst>
          </p:cNvPr>
          <p:cNvCxnSpPr>
            <a:cxnSpLocks/>
          </p:cNvCxnSpPr>
          <p:nvPr/>
        </p:nvCxnSpPr>
        <p:spPr>
          <a:xfrm flipV="1">
            <a:off x="4670238" y="1442273"/>
            <a:ext cx="2311140" cy="3407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C243397C-C60D-4653-96A7-8719E9A7657E}"/>
              </a:ext>
            </a:extLst>
          </p:cNvPr>
          <p:cNvCxnSpPr>
            <a:cxnSpLocks/>
          </p:cNvCxnSpPr>
          <p:nvPr/>
        </p:nvCxnSpPr>
        <p:spPr>
          <a:xfrm>
            <a:off x="626828" y="2647326"/>
            <a:ext cx="1951620" cy="1381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1DAD981F-1B61-458C-B059-814D29185378}"/>
              </a:ext>
            </a:extLst>
          </p:cNvPr>
          <p:cNvCxnSpPr>
            <a:cxnSpLocks/>
          </p:cNvCxnSpPr>
          <p:nvPr/>
        </p:nvCxnSpPr>
        <p:spPr>
          <a:xfrm flipV="1">
            <a:off x="2870779" y="3337931"/>
            <a:ext cx="1564880" cy="784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B71D97B-CBAA-493F-AEF7-6462FF5FF416}"/>
              </a:ext>
            </a:extLst>
          </p:cNvPr>
          <p:cNvCxnSpPr>
            <a:cxnSpLocks/>
          </p:cNvCxnSpPr>
          <p:nvPr/>
        </p:nvCxnSpPr>
        <p:spPr>
          <a:xfrm>
            <a:off x="2866509" y="4160514"/>
            <a:ext cx="1602449" cy="5196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C55B2C8-C74C-42E4-9063-A0E32015B29D}"/>
              </a:ext>
            </a:extLst>
          </p:cNvPr>
          <p:cNvCxnSpPr>
            <a:cxnSpLocks/>
          </p:cNvCxnSpPr>
          <p:nvPr/>
        </p:nvCxnSpPr>
        <p:spPr>
          <a:xfrm flipV="1">
            <a:off x="2853394" y="3964378"/>
            <a:ext cx="1556158" cy="166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B77C629-07FC-4B51-832F-558852420DC5}"/>
              </a:ext>
            </a:extLst>
          </p:cNvPr>
          <p:cNvSpPr txBox="1"/>
          <p:nvPr/>
        </p:nvSpPr>
        <p:spPr>
          <a:xfrm>
            <a:off x="-13460" y="2176147"/>
            <a:ext cx="1052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Global Router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C7C4D7B-BF2E-48C9-A0BB-59836092653B}"/>
              </a:ext>
            </a:extLst>
          </p:cNvPr>
          <p:cNvSpPr txBox="1"/>
          <p:nvPr/>
        </p:nvSpPr>
        <p:spPr>
          <a:xfrm>
            <a:off x="1142188" y="1144941"/>
            <a:ext cx="1052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login Router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850BAEE-32DE-478E-BA86-D3D848410530}"/>
              </a:ext>
            </a:extLst>
          </p:cNvPr>
          <p:cNvSpPr txBox="1"/>
          <p:nvPr/>
        </p:nvSpPr>
        <p:spPr>
          <a:xfrm>
            <a:off x="2194270" y="599402"/>
            <a:ext cx="1052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account Router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01875-5874-41D1-8476-C1BB38E5DA83}"/>
              </a:ext>
            </a:extLst>
          </p:cNvPr>
          <p:cNvSpPr txBox="1"/>
          <p:nvPr/>
        </p:nvSpPr>
        <p:spPr>
          <a:xfrm>
            <a:off x="4054686" y="1362893"/>
            <a:ext cx="105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accountAuth</a:t>
            </a:r>
            <a:r>
              <a:rPr lang="en-US" sz="1000" dirty="0"/>
              <a:t> Router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84D814-AB0B-4404-8BFC-3B8B1588BA2E}"/>
              </a:ext>
            </a:extLst>
          </p:cNvPr>
          <p:cNvSpPr txBox="1"/>
          <p:nvPr/>
        </p:nvSpPr>
        <p:spPr>
          <a:xfrm>
            <a:off x="6563917" y="1008769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localAuthRouter</a:t>
            </a:r>
            <a:endParaRPr lang="en-US" sz="1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02FBC7-452D-4326-91C9-A26E2F341FE7}"/>
              </a:ext>
            </a:extLst>
          </p:cNvPr>
          <p:cNvSpPr txBox="1"/>
          <p:nvPr/>
        </p:nvSpPr>
        <p:spPr>
          <a:xfrm>
            <a:off x="6553050" y="2619698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snsAuthRouter</a:t>
            </a:r>
            <a:endParaRPr lang="en-US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91170B-10A3-406E-BE26-AC790277F7DF}"/>
              </a:ext>
            </a:extLst>
          </p:cNvPr>
          <p:cNvSpPr txBox="1"/>
          <p:nvPr/>
        </p:nvSpPr>
        <p:spPr>
          <a:xfrm>
            <a:off x="2121197" y="3651555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Working Router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60CDB8B-1FDD-45A8-8D69-A9270CCB718E}"/>
              </a:ext>
            </a:extLst>
          </p:cNvPr>
          <p:cNvSpPr txBox="1"/>
          <p:nvPr/>
        </p:nvSpPr>
        <p:spPr>
          <a:xfrm>
            <a:off x="4008916" y="2918877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File Router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83F2A0-EDEA-4583-8143-CEB12B9109F2}"/>
              </a:ext>
            </a:extLst>
          </p:cNvPr>
          <p:cNvSpPr txBox="1"/>
          <p:nvPr/>
        </p:nvSpPr>
        <p:spPr>
          <a:xfrm>
            <a:off x="4008916" y="3603795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Video Router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99838A0-585D-40E9-850F-B7576DA82161}"/>
              </a:ext>
            </a:extLst>
          </p:cNvPr>
          <p:cNvSpPr txBox="1"/>
          <p:nvPr/>
        </p:nvSpPr>
        <p:spPr>
          <a:xfrm>
            <a:off x="4008916" y="4299510"/>
            <a:ext cx="1107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User Router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EF818ED-71BC-4EC3-AA96-60C6D5F6613E}"/>
              </a:ext>
            </a:extLst>
          </p:cNvPr>
          <p:cNvSpPr txBox="1"/>
          <p:nvPr/>
        </p:nvSpPr>
        <p:spPr>
          <a:xfrm>
            <a:off x="61538" y="2780546"/>
            <a:ext cx="1130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IP</a:t>
            </a:r>
            <a:r>
              <a:rPr lang="ko-KR" altLang="en-US" sz="1000" dirty="0"/>
              <a:t>차단 검사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세션탈취검사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C0FC301-8814-485B-A5EA-DF51B82D0CF1}"/>
              </a:ext>
            </a:extLst>
          </p:cNvPr>
          <p:cNvSpPr txBox="1"/>
          <p:nvPr/>
        </p:nvSpPr>
        <p:spPr>
          <a:xfrm>
            <a:off x="1096466" y="1787708"/>
            <a:ext cx="1456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비 로그인 검사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비인증</a:t>
            </a:r>
            <a:r>
              <a:rPr lang="ko-KR" altLang="en-US" sz="1000" dirty="0"/>
              <a:t> 로그인 검사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6827407-E2D2-40FB-AE7E-FA02919D75B0}"/>
              </a:ext>
            </a:extLst>
          </p:cNvPr>
          <p:cNvSpPr txBox="1"/>
          <p:nvPr/>
        </p:nvSpPr>
        <p:spPr>
          <a:xfrm>
            <a:off x="2164163" y="1164283"/>
            <a:ext cx="1250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비 로그인 검사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6590E3F-818E-4CC3-AF62-B47E14ED8985}"/>
              </a:ext>
            </a:extLst>
          </p:cNvPr>
          <p:cNvSpPr txBox="1"/>
          <p:nvPr/>
        </p:nvSpPr>
        <p:spPr>
          <a:xfrm>
            <a:off x="3834738" y="1991472"/>
            <a:ext cx="1456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비인증</a:t>
            </a:r>
            <a:r>
              <a:rPr lang="ko-KR" altLang="en-US" sz="1000" dirty="0"/>
              <a:t> 로그인 검사</a:t>
            </a:r>
            <a:endParaRPr lang="en-US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A007C7B-24E6-4117-9F50-FCF09EF89560}"/>
              </a:ext>
            </a:extLst>
          </p:cNvPr>
          <p:cNvSpPr txBox="1"/>
          <p:nvPr/>
        </p:nvSpPr>
        <p:spPr>
          <a:xfrm>
            <a:off x="6403497" y="1602582"/>
            <a:ext cx="1762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비인증</a:t>
            </a:r>
            <a:r>
              <a:rPr lang="ko-KR" altLang="en-US" sz="1000" dirty="0"/>
              <a:t> 로컬 로그인 검사</a:t>
            </a:r>
            <a:endParaRPr 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9C37E5-002A-4046-B40C-9D4E38DC02C8}"/>
              </a:ext>
            </a:extLst>
          </p:cNvPr>
          <p:cNvSpPr txBox="1"/>
          <p:nvPr/>
        </p:nvSpPr>
        <p:spPr>
          <a:xfrm>
            <a:off x="6403497" y="2848422"/>
            <a:ext cx="1762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비인증</a:t>
            </a:r>
            <a:r>
              <a:rPr lang="ko-KR" altLang="en-US" sz="1000" dirty="0"/>
              <a:t> </a:t>
            </a:r>
            <a:r>
              <a:rPr lang="en-US" altLang="ko-KR" sz="1000" dirty="0"/>
              <a:t>SNS</a:t>
            </a:r>
            <a:r>
              <a:rPr lang="ko-KR" altLang="en-US" sz="1000" dirty="0"/>
              <a:t> 로그인 검사</a:t>
            </a:r>
            <a:endParaRPr lang="en-US" sz="1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06EF97-9E06-4BA9-B0B3-814901DAC261}"/>
              </a:ext>
            </a:extLst>
          </p:cNvPr>
          <p:cNvSpPr txBox="1"/>
          <p:nvPr/>
        </p:nvSpPr>
        <p:spPr>
          <a:xfrm>
            <a:off x="2001319" y="4260201"/>
            <a:ext cx="1456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로그인 검사 및 인증 상태 검사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218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6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001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</a:t>
            </a:r>
            <a:endParaRPr dirty="0"/>
          </a:p>
        </p:txBody>
      </p:sp>
      <p:sp>
        <p:nvSpPr>
          <p:cNvPr id="558" name="Google Shape;558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59" name="Google Shape;559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768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요점 정리</a:t>
            </a:r>
            <a:endParaRPr dirty="0"/>
          </a:p>
        </p:txBody>
      </p:sp>
      <p:cxnSp>
        <p:nvCxnSpPr>
          <p:cNvPr id="252" name="Google Shape;252;p37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7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37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sp>
        <p:nvSpPr>
          <p:cNvPr id="258" name="Google Shape;258;p37"/>
          <p:cNvSpPr/>
          <p:nvPr/>
        </p:nvSpPr>
        <p:spPr>
          <a:xfrm>
            <a:off x="3317621" y="1606925"/>
            <a:ext cx="3204243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완전한 보안은 없다</a:t>
            </a:r>
            <a:r>
              <a:rPr lang="en-US" altLang="ko-KR" dirty="0">
                <a:solidFill>
                  <a:schemeClr val="lt1"/>
                </a:solidFill>
              </a:rPr>
              <a:t>. </a:t>
            </a:r>
            <a:r>
              <a:rPr lang="ko-KR" altLang="en-US" dirty="0">
                <a:solidFill>
                  <a:schemeClr val="lt1"/>
                </a:solidFill>
              </a:rPr>
              <a:t>결국 어딘가는 노출된다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4491464" y="2633500"/>
            <a:ext cx="3968381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5580341" y="3658967"/>
            <a:ext cx="3491295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4"/>
          </p:nvPr>
        </p:nvSpPr>
        <p:spPr>
          <a:xfrm flipH="1">
            <a:off x="4568050" y="2688425"/>
            <a:ext cx="4293077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보안요소가 많아지면 속도가 떨어져 서비스 품질이 떨어진다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30805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</a:rPr>
              <a:t>보안요소와 서비스 품질 사이에 적절한 위치를 찾자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kiheyunkim</a:t>
            </a:r>
            <a:r>
              <a:rPr lang="en" dirty="0"/>
              <a:t>@</a:t>
            </a:r>
            <a:r>
              <a:rPr lang="en-US" dirty="0" err="1"/>
              <a:t>gmail</a:t>
            </a:r>
            <a:r>
              <a:rPr lang="en" dirty="0"/>
              <a:t>.com </a:t>
            </a:r>
            <a:endParaRPr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5" name="Google Shape;605;p51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606" name="Google Shape;606;p5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5169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개발 배경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734163" y="1642464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코로나 사태에 따른 재택근무의 활성화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구현 목표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52537" y="2417782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재택근무를 확인 받을 수 있는 하나의 플랫폼을 구성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Google Shape;848;p55">
            <a:extLst>
              <a:ext uri="{FF2B5EF4-FFF2-40B4-BE49-F238E27FC236}">
                <a16:creationId xmlns:a16="http://schemas.microsoft.com/office/drawing/2014/main" id="{453890FF-72EF-4E15-8144-7BD4F9D6F91D}"/>
              </a:ext>
            </a:extLst>
          </p:cNvPr>
          <p:cNvSpPr/>
          <p:nvPr/>
        </p:nvSpPr>
        <p:spPr>
          <a:xfrm>
            <a:off x="1576202" y="177443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48;p55">
            <a:extLst>
              <a:ext uri="{FF2B5EF4-FFF2-40B4-BE49-F238E27FC236}">
                <a16:creationId xmlns:a16="http://schemas.microsoft.com/office/drawing/2014/main" id="{A551000D-86F8-4BF8-8E68-352ADA9583D5}"/>
              </a:ext>
            </a:extLst>
          </p:cNvPr>
          <p:cNvSpPr/>
          <p:nvPr/>
        </p:nvSpPr>
        <p:spPr>
          <a:xfrm>
            <a:off x="1576202" y="227258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8;p41">
            <a:extLst>
              <a:ext uri="{FF2B5EF4-FFF2-40B4-BE49-F238E27FC236}">
                <a16:creationId xmlns:a16="http://schemas.microsoft.com/office/drawing/2014/main" id="{1607F5AA-6E0A-40D5-8BE5-0A51ACFBC83C}"/>
              </a:ext>
            </a:extLst>
          </p:cNvPr>
          <p:cNvSpPr txBox="1">
            <a:spLocks/>
          </p:cNvSpPr>
          <p:nvPr/>
        </p:nvSpPr>
        <p:spPr>
          <a:xfrm>
            <a:off x="1668900" y="2153141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>
                <a:solidFill>
                  <a:schemeClr val="lt1"/>
                </a:solidFill>
              </a:rPr>
              <a:t>재택근무용 플랫폼의 부재</a:t>
            </a:r>
          </a:p>
        </p:txBody>
      </p:sp>
      <p:sp>
        <p:nvSpPr>
          <p:cNvPr id="16" name="Google Shape;848;p55">
            <a:extLst>
              <a:ext uri="{FF2B5EF4-FFF2-40B4-BE49-F238E27FC236}">
                <a16:creationId xmlns:a16="http://schemas.microsoft.com/office/drawing/2014/main" id="{973FB501-750F-4C39-A9FB-7E3BED05078E}"/>
              </a:ext>
            </a:extLst>
          </p:cNvPr>
          <p:cNvSpPr/>
          <p:nvPr/>
        </p:nvSpPr>
        <p:spPr>
          <a:xfrm>
            <a:off x="5174084" y="2561706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80;p41">
            <a:extLst>
              <a:ext uri="{FF2B5EF4-FFF2-40B4-BE49-F238E27FC236}">
                <a16:creationId xmlns:a16="http://schemas.microsoft.com/office/drawing/2014/main" id="{B407A7F4-645C-4AC2-BCF5-C85F23C0DE44}"/>
              </a:ext>
            </a:extLst>
          </p:cNvPr>
          <p:cNvSpPr txBox="1">
            <a:spLocks/>
          </p:cNvSpPr>
          <p:nvPr/>
        </p:nvSpPr>
        <p:spPr>
          <a:xfrm>
            <a:off x="5244750" y="2949500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9" name="Google Shape;848;p55">
            <a:extLst>
              <a:ext uri="{FF2B5EF4-FFF2-40B4-BE49-F238E27FC236}">
                <a16:creationId xmlns:a16="http://schemas.microsoft.com/office/drawing/2014/main" id="{826D11F7-A610-426D-96BB-3F9D766DA788}"/>
              </a:ext>
            </a:extLst>
          </p:cNvPr>
          <p:cNvSpPr/>
          <p:nvPr/>
        </p:nvSpPr>
        <p:spPr>
          <a:xfrm>
            <a:off x="5161876" y="3071150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80;p41">
            <a:extLst>
              <a:ext uri="{FF2B5EF4-FFF2-40B4-BE49-F238E27FC236}">
                <a16:creationId xmlns:a16="http://schemas.microsoft.com/office/drawing/2014/main" id="{E2B1D8A4-2567-430C-9B23-ECB4EAF8D4E4}"/>
              </a:ext>
            </a:extLst>
          </p:cNvPr>
          <p:cNvSpPr txBox="1">
            <a:spLocks/>
          </p:cNvSpPr>
          <p:nvPr/>
        </p:nvSpPr>
        <p:spPr>
          <a:xfrm>
            <a:off x="5256593" y="2919382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ko-KR" altLang="en-US" dirty="0">
                <a:solidFill>
                  <a:schemeClr val="lt1"/>
                </a:solidFill>
              </a:rPr>
              <a:t>외부의 공격에 견고한 플랫폼 제작</a:t>
            </a:r>
          </a:p>
        </p:txBody>
      </p:sp>
    </p:spTree>
    <p:extLst>
      <p:ext uri="{BB962C8B-B14F-4D97-AF65-F5344CB8AC3E}">
        <p14:creationId xmlns:p14="http://schemas.microsoft.com/office/powerpoint/2010/main" val="57694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 기술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사용기술</a:t>
            </a:r>
            <a:endParaRPr dirty="0"/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Mysql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NodeJS Express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Server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Babel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ES6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Pug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View-Engine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Webpack</a:t>
            </a: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JS+CSS3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Style</a:t>
            </a: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MySQL] 4. 데이터의 추가, 삭제, 갱신">
            <a:extLst>
              <a:ext uri="{FF2B5EF4-FFF2-40B4-BE49-F238E27FC236}">
                <a16:creationId xmlns:a16="http://schemas.microsoft.com/office/drawing/2014/main" id="{DCC06A6A-DAF9-4EAD-8C22-47EE8E98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09" y="1285659"/>
            <a:ext cx="618838" cy="3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ress 설치 - 한 눈에 끝내는 Node.js">
            <a:extLst>
              <a:ext uri="{FF2B5EF4-FFF2-40B4-BE49-F238E27FC236}">
                <a16:creationId xmlns:a16="http://schemas.microsoft.com/office/drawing/2014/main" id="{6D28B27D-FDA8-4901-8DC6-696EA52A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00" y="1256930"/>
            <a:ext cx="679187" cy="3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64F55-3424-41EC-B6EA-645BFEF3D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5" y="2948191"/>
            <a:ext cx="1085850" cy="457200"/>
          </a:xfrm>
          <a:prstGeom prst="rect">
            <a:avLst/>
          </a:prstGeom>
        </p:spPr>
      </p:pic>
      <p:pic>
        <p:nvPicPr>
          <p:cNvPr id="1030" name="Picture 6" descr="Tool] (번역)Babel에 대한 모든 것 | FELog">
            <a:extLst>
              <a:ext uri="{FF2B5EF4-FFF2-40B4-BE49-F238E27FC236}">
                <a16:creationId xmlns:a16="http://schemas.microsoft.com/office/drawing/2014/main" id="{70C7FA62-FAD1-4D95-AC87-33BAE79AA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52" y="1270652"/>
            <a:ext cx="763096" cy="3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pack] webpack 4 사용하기">
            <a:extLst>
              <a:ext uri="{FF2B5EF4-FFF2-40B4-BE49-F238E27FC236}">
                <a16:creationId xmlns:a16="http://schemas.microsoft.com/office/drawing/2014/main" id="{5284EA68-94C1-4E37-B220-9258693A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89" y="3047732"/>
            <a:ext cx="879178" cy="34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283B2-A737-4C3C-8646-782E7AACA7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713"/>
          <a:stretch/>
        </p:blipFill>
        <p:spPr>
          <a:xfrm>
            <a:off x="7098233" y="2908912"/>
            <a:ext cx="1429639" cy="541530"/>
          </a:xfrm>
          <a:prstGeom prst="rect">
            <a:avLst/>
          </a:prstGeom>
        </p:spPr>
      </p:pic>
      <p:sp>
        <p:nvSpPr>
          <p:cNvPr id="60" name="Google Shape;328;p40">
            <a:extLst>
              <a:ext uri="{FF2B5EF4-FFF2-40B4-BE49-F238E27FC236}">
                <a16:creationId xmlns:a16="http://schemas.microsoft.com/office/drawing/2014/main" id="{31512C10-FE71-46E9-8851-F44412CE21C7}"/>
              </a:ext>
            </a:extLst>
          </p:cNvPr>
          <p:cNvSpPr txBox="1">
            <a:spLocks/>
          </p:cNvSpPr>
          <p:nvPr/>
        </p:nvSpPr>
        <p:spPr>
          <a:xfrm>
            <a:off x="5505348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rgbClr val="000000"/>
              </a:buClr>
              <a:buFont typeface="Arial"/>
              <a:buNone/>
            </a:pPr>
            <a:r>
              <a:rPr lang="en-US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54858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44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기능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2096693" y="1546951"/>
            <a:ext cx="6779443" cy="754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b="1" dirty="0"/>
              <a:t>비디오 처리</a:t>
            </a:r>
            <a:endParaRPr lang="en-US" altLang="ko-KR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녹화기능</a:t>
            </a:r>
            <a:r>
              <a:rPr lang="en-US" altLang="ko-KR" dirty="0"/>
              <a:t>: </a:t>
            </a:r>
            <a:r>
              <a:rPr lang="ko-KR" altLang="en-US" dirty="0"/>
              <a:t>웹 캠을 이용한 녹화</a:t>
            </a:r>
            <a:endParaRPr lang="en-US" altLang="ko-KR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업로드 기능</a:t>
            </a:r>
            <a:r>
              <a:rPr lang="en-US" altLang="ko-KR" dirty="0"/>
              <a:t> : </a:t>
            </a:r>
            <a:r>
              <a:rPr lang="ko-KR" altLang="en-US" dirty="0"/>
              <a:t>웹 캠을 통해 녹화한 영상이나 다른 녹화된 영상을 업로드</a:t>
            </a:r>
            <a:endParaRPr lang="en-US" altLang="ko-KR" dirty="0"/>
          </a:p>
          <a:p>
            <a:pPr marL="0" indent="0" algn="l"/>
            <a:endParaRPr lang="ko-KR" altLang="en-US" dirty="0"/>
          </a:p>
        </p:txBody>
      </p:sp>
      <p:grpSp>
        <p:nvGrpSpPr>
          <p:cNvPr id="11" name="Google Shape;5595;p60">
            <a:extLst>
              <a:ext uri="{FF2B5EF4-FFF2-40B4-BE49-F238E27FC236}">
                <a16:creationId xmlns:a16="http://schemas.microsoft.com/office/drawing/2014/main" id="{943D82AB-4412-4930-AAB0-4E7AD8B4FFFF}"/>
              </a:ext>
            </a:extLst>
          </p:cNvPr>
          <p:cNvGrpSpPr/>
          <p:nvPr/>
        </p:nvGrpSpPr>
        <p:grpSpPr>
          <a:xfrm>
            <a:off x="1707596" y="1758545"/>
            <a:ext cx="333369" cy="331240"/>
            <a:chOff x="-45665400" y="2703250"/>
            <a:chExt cx="301500" cy="299575"/>
          </a:xfrm>
        </p:grpSpPr>
        <p:sp>
          <p:nvSpPr>
            <p:cNvPr id="12" name="Google Shape;5596;p60">
              <a:extLst>
                <a:ext uri="{FF2B5EF4-FFF2-40B4-BE49-F238E27FC236}">
                  <a16:creationId xmlns:a16="http://schemas.microsoft.com/office/drawing/2014/main" id="{9B14519C-FE69-42CC-A0D5-30F3C5044BA0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7;p60">
              <a:extLst>
                <a:ext uri="{FF2B5EF4-FFF2-40B4-BE49-F238E27FC236}">
                  <a16:creationId xmlns:a16="http://schemas.microsoft.com/office/drawing/2014/main" id="{24B88EDD-CB53-4095-B2AB-8ED5FAA6F6E2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98;p60">
              <a:extLst>
                <a:ext uri="{FF2B5EF4-FFF2-40B4-BE49-F238E27FC236}">
                  <a16:creationId xmlns:a16="http://schemas.microsoft.com/office/drawing/2014/main" id="{3D69795E-A358-4FEC-8F2F-A883B903F370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99;p60">
              <a:extLst>
                <a:ext uri="{FF2B5EF4-FFF2-40B4-BE49-F238E27FC236}">
                  <a16:creationId xmlns:a16="http://schemas.microsoft.com/office/drawing/2014/main" id="{18F90446-3F61-43C1-8CC1-8E0DDCC13B60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26;p35">
            <a:extLst>
              <a:ext uri="{FF2B5EF4-FFF2-40B4-BE49-F238E27FC236}">
                <a16:creationId xmlns:a16="http://schemas.microsoft.com/office/drawing/2014/main" id="{E1B9E66B-9F76-4362-A27B-408CC65BBCCA}"/>
              </a:ext>
            </a:extLst>
          </p:cNvPr>
          <p:cNvSpPr txBox="1">
            <a:spLocks/>
          </p:cNvSpPr>
          <p:nvPr/>
        </p:nvSpPr>
        <p:spPr>
          <a:xfrm>
            <a:off x="2096693" y="2464909"/>
            <a:ext cx="6779443" cy="7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b="1" dirty="0"/>
              <a:t>사용자별 권한 관리</a:t>
            </a:r>
            <a:endParaRPr lang="en-US" altLang="ko-KR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공통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정보수정</a:t>
            </a:r>
            <a:r>
              <a:rPr lang="en-US" altLang="ko-KR" dirty="0"/>
              <a:t>, </a:t>
            </a:r>
            <a:r>
              <a:rPr lang="ko-KR" altLang="en-US" dirty="0"/>
              <a:t>영상 삭제</a:t>
            </a:r>
            <a:r>
              <a:rPr lang="en-US" altLang="ko-KR" dirty="0"/>
              <a:t>, </a:t>
            </a:r>
            <a:r>
              <a:rPr lang="ko-KR" altLang="en-US" dirty="0"/>
              <a:t>영상승인</a:t>
            </a:r>
            <a:r>
              <a:rPr lang="en-US" altLang="ko-KR" dirty="0"/>
              <a:t>, </a:t>
            </a:r>
            <a:r>
              <a:rPr lang="ko-KR" altLang="en-US" dirty="0"/>
              <a:t>코멘트 작성</a:t>
            </a:r>
            <a:r>
              <a:rPr lang="en-US" altLang="ko-KR" dirty="0"/>
              <a:t>, </a:t>
            </a:r>
            <a:r>
              <a:rPr lang="ko-KR" altLang="en-US" dirty="0"/>
              <a:t>영상 녹화</a:t>
            </a:r>
            <a:endParaRPr lang="en-US" altLang="ko-KR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일반 사용자</a:t>
            </a:r>
            <a:r>
              <a:rPr lang="en-US" altLang="ko-KR" dirty="0"/>
              <a:t>: </a:t>
            </a:r>
            <a:r>
              <a:rPr lang="ko-KR" altLang="en-US" dirty="0"/>
              <a:t>자신의 영상 제목으로 검색</a:t>
            </a:r>
            <a:endParaRPr lang="en-US" altLang="ko-KR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관리자 </a:t>
            </a:r>
            <a:r>
              <a:rPr lang="en-US" altLang="ko-KR" dirty="0"/>
              <a:t>: </a:t>
            </a:r>
            <a:r>
              <a:rPr lang="ko-KR" altLang="en-US" dirty="0"/>
              <a:t>모든 사용자의 영상을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화이트리스트 작성</a:t>
            </a:r>
            <a:endParaRPr lang="en-US" altLang="ko-KR" dirty="0"/>
          </a:p>
          <a:p>
            <a:pPr marL="228600" indent="-228600" algn="l">
              <a:buFont typeface="Roboto Condensed Light"/>
              <a:buAutoNum type="arabicPeriod"/>
            </a:pPr>
            <a:endParaRPr lang="ko-KR" altLang="en-US" dirty="0"/>
          </a:p>
        </p:txBody>
      </p:sp>
      <p:sp>
        <p:nvSpPr>
          <p:cNvPr id="17" name="Google Shape;226;p35">
            <a:extLst>
              <a:ext uri="{FF2B5EF4-FFF2-40B4-BE49-F238E27FC236}">
                <a16:creationId xmlns:a16="http://schemas.microsoft.com/office/drawing/2014/main" id="{6BF13915-C52A-4F29-A91B-659133474CFE}"/>
              </a:ext>
            </a:extLst>
          </p:cNvPr>
          <p:cNvSpPr txBox="1">
            <a:spLocks/>
          </p:cNvSpPr>
          <p:nvPr/>
        </p:nvSpPr>
        <p:spPr>
          <a:xfrm>
            <a:off x="2096693" y="3382867"/>
            <a:ext cx="6779443" cy="7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b="1" dirty="0"/>
              <a:t>정보 수정 및 편집</a:t>
            </a:r>
            <a:endParaRPr lang="en-US" altLang="ko-KR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업로드 된 영상에 대한 정보 수정 및 삭제</a:t>
            </a:r>
            <a:endParaRPr lang="en-US" altLang="ko-KR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/>
              <a:t>사용자의 정보 수정 및 삭제</a:t>
            </a:r>
          </a:p>
        </p:txBody>
      </p:sp>
      <p:grpSp>
        <p:nvGrpSpPr>
          <p:cNvPr id="18" name="Google Shape;5595;p60">
            <a:extLst>
              <a:ext uri="{FF2B5EF4-FFF2-40B4-BE49-F238E27FC236}">
                <a16:creationId xmlns:a16="http://schemas.microsoft.com/office/drawing/2014/main" id="{D56E7028-4831-405C-8135-863EAE06E042}"/>
              </a:ext>
            </a:extLst>
          </p:cNvPr>
          <p:cNvGrpSpPr/>
          <p:nvPr/>
        </p:nvGrpSpPr>
        <p:grpSpPr>
          <a:xfrm>
            <a:off x="1708024" y="2758674"/>
            <a:ext cx="333369" cy="331240"/>
            <a:chOff x="-45665400" y="2703250"/>
            <a:chExt cx="301500" cy="299575"/>
          </a:xfrm>
        </p:grpSpPr>
        <p:sp>
          <p:nvSpPr>
            <p:cNvPr id="19" name="Google Shape;5596;p60">
              <a:extLst>
                <a:ext uri="{FF2B5EF4-FFF2-40B4-BE49-F238E27FC236}">
                  <a16:creationId xmlns:a16="http://schemas.microsoft.com/office/drawing/2014/main" id="{AE49974B-1A5A-49F0-A413-D56794F5C46F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97;p60">
              <a:extLst>
                <a:ext uri="{FF2B5EF4-FFF2-40B4-BE49-F238E27FC236}">
                  <a16:creationId xmlns:a16="http://schemas.microsoft.com/office/drawing/2014/main" id="{33092D78-C64C-4AC1-9D8A-8141E9118384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98;p60">
              <a:extLst>
                <a:ext uri="{FF2B5EF4-FFF2-40B4-BE49-F238E27FC236}">
                  <a16:creationId xmlns:a16="http://schemas.microsoft.com/office/drawing/2014/main" id="{1B6A9D93-6612-499B-B1FB-132ACCAAD491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99;p60">
              <a:extLst>
                <a:ext uri="{FF2B5EF4-FFF2-40B4-BE49-F238E27FC236}">
                  <a16:creationId xmlns:a16="http://schemas.microsoft.com/office/drawing/2014/main" id="{47C38270-94D3-4E86-9332-5BE9D6688A13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5595;p60">
            <a:extLst>
              <a:ext uri="{FF2B5EF4-FFF2-40B4-BE49-F238E27FC236}">
                <a16:creationId xmlns:a16="http://schemas.microsoft.com/office/drawing/2014/main" id="{5D02C7E0-3BDA-4ABC-9AA3-472720A7F08A}"/>
              </a:ext>
            </a:extLst>
          </p:cNvPr>
          <p:cNvGrpSpPr/>
          <p:nvPr/>
        </p:nvGrpSpPr>
        <p:grpSpPr>
          <a:xfrm>
            <a:off x="1708024" y="3678831"/>
            <a:ext cx="333369" cy="331240"/>
            <a:chOff x="-45665400" y="2703250"/>
            <a:chExt cx="301500" cy="299575"/>
          </a:xfrm>
        </p:grpSpPr>
        <p:sp>
          <p:nvSpPr>
            <p:cNvPr id="24" name="Google Shape;5596;p60">
              <a:extLst>
                <a:ext uri="{FF2B5EF4-FFF2-40B4-BE49-F238E27FC236}">
                  <a16:creationId xmlns:a16="http://schemas.microsoft.com/office/drawing/2014/main" id="{B0312C69-07A3-432F-8EDA-90F1209032AE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97;p60">
              <a:extLst>
                <a:ext uri="{FF2B5EF4-FFF2-40B4-BE49-F238E27FC236}">
                  <a16:creationId xmlns:a16="http://schemas.microsoft.com/office/drawing/2014/main" id="{BC7C2C03-4C5B-457B-827C-A7683534A846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98;p60">
              <a:extLst>
                <a:ext uri="{FF2B5EF4-FFF2-40B4-BE49-F238E27FC236}">
                  <a16:creationId xmlns:a16="http://schemas.microsoft.com/office/drawing/2014/main" id="{3DFF7EFA-80C1-46BC-BC3E-9B53A8B42B64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99;p60">
              <a:extLst>
                <a:ext uri="{FF2B5EF4-FFF2-40B4-BE49-F238E27FC236}">
                  <a16:creationId xmlns:a16="http://schemas.microsoft.com/office/drawing/2014/main" id="{1D019884-D549-487A-9BC9-910E52F6FBA6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860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보안 요소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6234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884</Words>
  <Application>Microsoft Office PowerPoint</Application>
  <PresentationFormat>화면 슬라이드 쇼(16:9)</PresentationFormat>
  <Paragraphs>160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Roboto Condensed Light</vt:lpstr>
      <vt:lpstr>Fira Sans Extra Condensed Medium</vt:lpstr>
      <vt:lpstr>Squada One</vt:lpstr>
      <vt:lpstr>Arial</vt:lpstr>
      <vt:lpstr>Roboto Condensed</vt:lpstr>
      <vt:lpstr>Exo 2</vt:lpstr>
      <vt:lpstr>Tech Newsletter by Slidesgo</vt:lpstr>
      <vt:lpstr>Working At Home</vt:lpstr>
      <vt:lpstr>Contents</vt:lpstr>
      <vt:lpstr>프로젝트 개요</vt:lpstr>
      <vt:lpstr>프로젝트 개요</vt:lpstr>
      <vt:lpstr>사용 기술</vt:lpstr>
      <vt:lpstr>사용기술</vt:lpstr>
      <vt:lpstr>주요 기능</vt:lpstr>
      <vt:lpstr>주요 기능</vt:lpstr>
      <vt:lpstr>보안 요소</vt:lpstr>
      <vt:lpstr>개발시 고려한 보안요소</vt:lpstr>
      <vt:lpstr>보안 요소 - 기능</vt:lpstr>
      <vt:lpstr>관리자 생성</vt:lpstr>
      <vt:lpstr>Nodemailer</vt:lpstr>
      <vt:lpstr>PassportJS</vt:lpstr>
      <vt:lpstr>Express mysql session</vt:lpstr>
      <vt:lpstr>BlackList</vt:lpstr>
      <vt:lpstr>사용자 식별자 할당</vt:lpstr>
      <vt:lpstr>Random 문자열 생성기</vt:lpstr>
      <vt:lpstr>Express mysql session</vt:lpstr>
      <vt:lpstr>비디오 파일 접근</vt:lpstr>
      <vt:lpstr>교차 regex검증</vt:lpstr>
      <vt:lpstr>애매한 매시지</vt:lpstr>
      <vt:lpstr>교차 regex검증</vt:lpstr>
      <vt:lpstr>회원가입</vt:lpstr>
      <vt:lpstr>Transaction의 사용</vt:lpstr>
      <vt:lpstr>개인 개발 정보의 파일화</vt:lpstr>
      <vt:lpstr>SSL의 사용</vt:lpstr>
      <vt:lpstr>보안 요소 – 라우터 방화벽</vt:lpstr>
      <vt:lpstr>방화벽이란?</vt:lpstr>
      <vt:lpstr>방화벽 역할을 하는 All</vt:lpstr>
      <vt:lpstr>전체 라우터 구조</vt:lpstr>
      <vt:lpstr>시연</vt:lpstr>
      <vt:lpstr>결론</vt:lpstr>
      <vt:lpstr>요점 정리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At Home</dc:title>
  <dc:creator>김기현</dc:creator>
  <cp:lastModifiedBy>김 기현</cp:lastModifiedBy>
  <cp:revision>16</cp:revision>
  <dcterms:modified xsi:type="dcterms:W3CDTF">2020-04-12T20:11:14Z</dcterms:modified>
</cp:coreProperties>
</file>